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28"/>
  </p:notesMasterIdLst>
  <p:handoutMasterIdLst>
    <p:handoutMasterId r:id="rId29"/>
  </p:handoutMasterIdLst>
  <p:sldIdLst>
    <p:sldId id="368" r:id="rId3"/>
    <p:sldId id="950" r:id="rId4"/>
    <p:sldId id="948" r:id="rId5"/>
    <p:sldId id="949" r:id="rId6"/>
    <p:sldId id="907" r:id="rId7"/>
    <p:sldId id="934" r:id="rId8"/>
    <p:sldId id="910" r:id="rId9"/>
    <p:sldId id="913" r:id="rId10"/>
    <p:sldId id="933" r:id="rId11"/>
    <p:sldId id="935" r:id="rId12"/>
    <p:sldId id="943" r:id="rId13"/>
    <p:sldId id="256" r:id="rId14"/>
    <p:sldId id="886" r:id="rId15"/>
    <p:sldId id="442" r:id="rId16"/>
    <p:sldId id="424" r:id="rId17"/>
    <p:sldId id="883" r:id="rId18"/>
    <p:sldId id="268" r:id="rId19"/>
    <p:sldId id="290" r:id="rId20"/>
    <p:sldId id="926" r:id="rId21"/>
    <p:sldId id="292" r:id="rId22"/>
    <p:sldId id="945" r:id="rId23"/>
    <p:sldId id="946" r:id="rId24"/>
    <p:sldId id="947" r:id="rId25"/>
    <p:sldId id="927" r:id="rId26"/>
    <p:sldId id="74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0081"/>
    <a:srgbClr val="014670"/>
    <a:srgbClr val="DED102"/>
    <a:srgbClr val="CA001A"/>
    <a:srgbClr val="007E87"/>
    <a:srgbClr val="E56301"/>
    <a:srgbClr val="ECF3A9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3893" autoAdjust="0"/>
    <p:restoredTop sz="79401" autoAdjust="0"/>
  </p:normalViewPr>
  <p:slideViewPr>
    <p:cSldViewPr>
      <p:cViewPr varScale="1">
        <p:scale>
          <a:sx n="69" d="100"/>
          <a:sy n="69" d="100"/>
        </p:scale>
        <p:origin x="147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97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26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A1DEA-C631-4657-8024-3A63242A65A6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0695C-3236-4BCA-A5F3-344B02270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16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9C537-B16B-4057-92E2-329556AF7D75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C751E-2A01-4827-B678-1D8F4EB275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31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8740F-5E1D-44FB-8498-1A3DA07EF53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69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Google Shape;337;gb26674a8cf_0_895:notes">
            <a:extLst>
              <a:ext uri="{FF2B5EF4-FFF2-40B4-BE49-F238E27FC236}">
                <a16:creationId xmlns:a16="http://schemas.microsoft.com/office/drawing/2014/main" id="{AE928359-FD9C-49DF-B3AF-C284E74C7D5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02754" name="Google Shape;338;gb26674a8cf_0_895:notes">
            <a:extLst>
              <a:ext uri="{FF2B5EF4-FFF2-40B4-BE49-F238E27FC236}">
                <a16:creationId xmlns:a16="http://schemas.microsoft.com/office/drawing/2014/main" id="{4EC46AC8-B368-4DC0-9CEA-3550376068D0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35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Google Shape;337;gb26674a8cf_0_895:notes">
            <a:extLst>
              <a:ext uri="{FF2B5EF4-FFF2-40B4-BE49-F238E27FC236}">
                <a16:creationId xmlns:a16="http://schemas.microsoft.com/office/drawing/2014/main" id="{AE928359-FD9C-49DF-B3AF-C284E74C7D5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02754" name="Google Shape;338;gb26674a8cf_0_895:notes">
            <a:extLst>
              <a:ext uri="{FF2B5EF4-FFF2-40B4-BE49-F238E27FC236}">
                <a16:creationId xmlns:a16="http://schemas.microsoft.com/office/drawing/2014/main" id="{4EC46AC8-B368-4DC0-9CEA-3550376068D0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2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1" name="Slide Image Placeholder 1">
            <a:extLst>
              <a:ext uri="{FF2B5EF4-FFF2-40B4-BE49-F238E27FC236}">
                <a16:creationId xmlns:a16="http://schemas.microsoft.com/office/drawing/2014/main" id="{2CA88210-BF36-4373-A30E-3C5D4D6079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4275" y="696913"/>
            <a:ext cx="4654550" cy="3490912"/>
          </a:xfrm>
          <a:custGeom>
            <a:avLst/>
            <a:gdLst>
              <a:gd name="T0" fmla="*/ 0 w 120000"/>
              <a:gd name="T1" fmla="*/ 0 h 120000"/>
              <a:gd name="T2" fmla="*/ 6203950 w 120000"/>
              <a:gd name="T3" fmla="*/ 0 h 120000"/>
              <a:gd name="T4" fmla="*/ 6203950 w 120000"/>
              <a:gd name="T5" fmla="*/ 3490912 h 120000"/>
              <a:gd name="T6" fmla="*/ 0 w 120000"/>
              <a:gd name="T7" fmla="*/ 3490912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miter lim="800000"/>
            <a:headEnd/>
            <a:tailEnd/>
          </a:ln>
        </p:spPr>
      </p:sp>
      <p:sp>
        <p:nvSpPr>
          <p:cNvPr id="276482" name="Notes Placeholder 2">
            <a:extLst>
              <a:ext uri="{FF2B5EF4-FFF2-40B4-BE49-F238E27FC236}">
                <a16:creationId xmlns:a16="http://schemas.microsoft.com/office/drawing/2014/main" id="{E404B2B6-C048-4629-AFBE-7B0E3FCE4AB8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100"/>
              <a:buFont typeface="Arial" panose="020B0604020202020204" pitchFamily="34" charset="0"/>
              <a:buChar char="●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483" name="Slide Number Placeholder 3">
            <a:extLst>
              <a:ext uri="{FF2B5EF4-FFF2-40B4-BE49-F238E27FC236}">
                <a16:creationId xmlns:a16="http://schemas.microsoft.com/office/drawing/2014/main" id="{D4263AD7-542D-41DC-8E37-A14A3A83431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57238" indent="-290513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65225" indent="-2317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31950" indent="-2317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98675" indent="-2317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55875" indent="-231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3013075" indent="-231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70275" indent="-231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927475" indent="-231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11670DD-C80A-456B-9C5A-6B171A113C1F}" type="slidenum">
              <a:rPr lang="en-US" altLang="en-US" sz="1100">
                <a:latin typeface="Gill Sans"/>
                <a:ea typeface="ヒラギノ角ゴ ProN W3"/>
                <a:cs typeface="ヒラギノ角ゴ ProN W3"/>
                <a:sym typeface="Gill Sans"/>
              </a:rPr>
              <a:pPr algn="r" eaLnBrk="1" hangingPunct="1">
                <a:buClrTx/>
                <a:buFontTx/>
                <a:buNone/>
              </a:pPr>
              <a:t>25</a:t>
            </a:fld>
            <a:endParaRPr lang="en-US" altLang="en-US" sz="1100"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Google Shape;57;gb26674a8cf_0_491:notes">
            <a:extLst>
              <a:ext uri="{FF2B5EF4-FFF2-40B4-BE49-F238E27FC236}">
                <a16:creationId xmlns:a16="http://schemas.microsoft.com/office/drawing/2014/main" id="{C926623D-642B-473E-B389-C4FFF391E64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00706" name="Google Shape;58;gb26674a8cf_0_491:notes">
            <a:extLst>
              <a:ext uri="{FF2B5EF4-FFF2-40B4-BE49-F238E27FC236}">
                <a16:creationId xmlns:a16="http://schemas.microsoft.com/office/drawing/2014/main" id="{BCA71317-A4F2-4405-9D9A-1A0D76F521D8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15000"/>
              </a:lnSpc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Google Shape;155;gc72e6c0511_0_230:notes">
            <a:extLst>
              <a:ext uri="{FF2B5EF4-FFF2-40B4-BE49-F238E27FC236}">
                <a16:creationId xmlns:a16="http://schemas.microsoft.com/office/drawing/2014/main" id="{F1DC593D-5BD9-4D3C-B072-67A09C63E8B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42" name="Google Shape;156;gc72e6c0511_0_230:notes">
            <a:extLst>
              <a:ext uri="{FF2B5EF4-FFF2-40B4-BE49-F238E27FC236}">
                <a16:creationId xmlns:a16="http://schemas.microsoft.com/office/drawing/2014/main" id="{ABDE5081-B689-41D0-A680-0D586E66C1AE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15000"/>
              </a:lnSpc>
              <a:buSzPts val="1100"/>
            </a:pPr>
            <a:r>
              <a:rPr lang="en-US" altLang="en-US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Overview of curricula including new curricula…</a:t>
            </a:r>
          </a:p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Google Shape;102;gd0b4094bc2_0_64:notes">
            <a:extLst>
              <a:ext uri="{FF2B5EF4-FFF2-40B4-BE49-F238E27FC236}">
                <a16:creationId xmlns:a16="http://schemas.microsoft.com/office/drawing/2014/main" id="{727C790A-E525-45BD-9578-5192CE89FF5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25282" name="Google Shape;103;gd0b4094bc2_0_64:notes">
            <a:extLst>
              <a:ext uri="{FF2B5EF4-FFF2-40B4-BE49-F238E27FC236}">
                <a16:creationId xmlns:a16="http://schemas.microsoft.com/office/drawing/2014/main" id="{B87AF6A6-7F61-4D41-BBAB-86968A8A02D6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r>
              <a:rPr lang="en-US" altLang="en-US" sz="1100">
                <a:latin typeface="Arial" panose="020B0604020202020204" pitchFamily="34" charset="0"/>
                <a:cs typeface="Arial" panose="020B0604020202020204" pitchFamily="34" charset="0"/>
              </a:rPr>
              <a:t>Include animatics link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Google Shape;173;gb26674a8cf_0_859:notes">
            <a:extLst>
              <a:ext uri="{FF2B5EF4-FFF2-40B4-BE49-F238E27FC236}">
                <a16:creationId xmlns:a16="http://schemas.microsoft.com/office/drawing/2014/main" id="{61335D03-9C96-4EAE-B646-D06A36154E5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9138" name="Google Shape;174;gb26674a8cf_0_859:notes">
            <a:extLst>
              <a:ext uri="{FF2B5EF4-FFF2-40B4-BE49-F238E27FC236}">
                <a16:creationId xmlns:a16="http://schemas.microsoft.com/office/drawing/2014/main" id="{33D83B66-2E4B-40A1-972E-42CDBA649F1C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Google Shape;319;gb26674a8cf_0_851:notes">
            <a:extLst>
              <a:ext uri="{FF2B5EF4-FFF2-40B4-BE49-F238E27FC236}">
                <a16:creationId xmlns:a16="http://schemas.microsoft.com/office/drawing/2014/main" id="{AAAF83C8-89C5-406A-BDDB-E73B6935F8E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23234" name="Google Shape;320;gb26674a8cf_0_851:notes">
            <a:extLst>
              <a:ext uri="{FF2B5EF4-FFF2-40B4-BE49-F238E27FC236}">
                <a16:creationId xmlns:a16="http://schemas.microsoft.com/office/drawing/2014/main" id="{FD34CEBE-CEB9-4EA8-90CC-1B5F4202FFA2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Google Shape;337;gb26674a8cf_0_895:notes">
            <a:extLst>
              <a:ext uri="{FF2B5EF4-FFF2-40B4-BE49-F238E27FC236}">
                <a16:creationId xmlns:a16="http://schemas.microsoft.com/office/drawing/2014/main" id="{AE928359-FD9C-49DF-B3AF-C284E74C7D5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02754" name="Google Shape;338;gb26674a8cf_0_895:notes">
            <a:extLst>
              <a:ext uri="{FF2B5EF4-FFF2-40B4-BE49-F238E27FC236}">
                <a16:creationId xmlns:a16="http://schemas.microsoft.com/office/drawing/2014/main" id="{4EC46AC8-B368-4DC0-9CEA-3550376068D0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761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Google Shape;337;gb26674a8cf_0_895:notes">
            <a:extLst>
              <a:ext uri="{FF2B5EF4-FFF2-40B4-BE49-F238E27FC236}">
                <a16:creationId xmlns:a16="http://schemas.microsoft.com/office/drawing/2014/main" id="{AE928359-FD9C-49DF-B3AF-C284E74C7D5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02754" name="Google Shape;338;gb26674a8cf_0_895:notes">
            <a:extLst>
              <a:ext uri="{FF2B5EF4-FFF2-40B4-BE49-F238E27FC236}">
                <a16:creationId xmlns:a16="http://schemas.microsoft.com/office/drawing/2014/main" id="{4EC46AC8-B368-4DC0-9CEA-3550376068D0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Google Shape;337;gb26674a8cf_0_895:notes">
            <a:extLst>
              <a:ext uri="{FF2B5EF4-FFF2-40B4-BE49-F238E27FC236}">
                <a16:creationId xmlns:a16="http://schemas.microsoft.com/office/drawing/2014/main" id="{AE928359-FD9C-49DF-B3AF-C284E74C7D5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02754" name="Google Shape;338;gb26674a8cf_0_895:notes">
            <a:extLst>
              <a:ext uri="{FF2B5EF4-FFF2-40B4-BE49-F238E27FC236}">
                <a16:creationId xmlns:a16="http://schemas.microsoft.com/office/drawing/2014/main" id="{4EC46AC8-B368-4DC0-9CEA-3550376068D0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997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EBC7-A077-4C72-AED4-875A9A9545FE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B21C-F8CE-4F05-8DF3-3FFF3837AA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EBC7-A077-4C72-AED4-875A9A9545FE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B21C-F8CE-4F05-8DF3-3FFF3837AA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EBC7-A077-4C72-AED4-875A9A9545FE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B21C-F8CE-4F05-8DF3-3FFF3837AA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0247-261D-4B28-AE8D-36FF6768DD5B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56214-0A79-48E4-A888-15614BBBB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1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0247-261D-4B28-AE8D-36FF6768DD5B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56214-0A79-48E4-A888-15614BBBB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8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0247-261D-4B28-AE8D-36FF6768DD5B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56214-0A79-48E4-A888-15614BBBB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20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0247-261D-4B28-AE8D-36FF6768DD5B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56214-0A79-48E4-A888-15614BBBB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7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0247-261D-4B28-AE8D-36FF6768DD5B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56214-0A79-48E4-A888-15614BBBB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57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0247-261D-4B28-AE8D-36FF6768DD5B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56214-0A79-48E4-A888-15614BBBB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27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0247-261D-4B28-AE8D-36FF6768DD5B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56214-0A79-48E4-A888-15614BBBB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27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0247-261D-4B28-AE8D-36FF6768DD5B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56214-0A79-48E4-A888-15614BBBB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56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EBC7-A077-4C72-AED4-875A9A9545FE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B21C-F8CE-4F05-8DF3-3FFF3837AA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0247-261D-4B28-AE8D-36FF6768DD5B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56214-0A79-48E4-A888-15614BBBB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39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0247-261D-4B28-AE8D-36FF6768DD5B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56214-0A79-48E4-A888-15614BBBB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42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0247-261D-4B28-AE8D-36FF6768DD5B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56214-0A79-48E4-A888-15614BBBB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48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0;p2" descr="paint_transparent1.png">
            <a:extLst>
              <a:ext uri="{FF2B5EF4-FFF2-40B4-BE49-F238E27FC236}">
                <a16:creationId xmlns:a16="http://schemas.microsoft.com/office/drawing/2014/main" id="{8C7D55F1-69CA-4096-B2AC-675CC4B3637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1"/>
          <a:stretch>
            <a:fillRect/>
          </a:stretch>
        </p:blipFill>
        <p:spPr bwMode="auto">
          <a:xfrm>
            <a:off x="0" y="0"/>
            <a:ext cx="4095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208125" y="4382967"/>
            <a:ext cx="5250300" cy="154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29444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2;p5" descr="paint_transparent1.png">
            <a:extLst>
              <a:ext uri="{FF2B5EF4-FFF2-40B4-BE49-F238E27FC236}">
                <a16:creationId xmlns:a16="http://schemas.microsoft.com/office/drawing/2014/main" id="{BD202236-DD9A-49C5-8EB5-A503701CA8D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57200" y="1798633"/>
            <a:ext cx="5511300" cy="1143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457200" y="2992533"/>
            <a:ext cx="5511300" cy="347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×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" name="Google Shape;25;p5">
            <a:extLst>
              <a:ext uri="{FF2B5EF4-FFF2-40B4-BE49-F238E27FC236}">
                <a16:creationId xmlns:a16="http://schemas.microsoft.com/office/drawing/2014/main" id="{2BF87C62-37A6-47C0-8913-6D4E7DB75B13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B049AAF-9EB5-45CA-9D62-9414F338B0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8059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33;p7" descr="paint_transparent1.png">
            <a:extLst>
              <a:ext uri="{FF2B5EF4-FFF2-40B4-BE49-F238E27FC236}">
                <a16:creationId xmlns:a16="http://schemas.microsoft.com/office/drawing/2014/main" id="{6BCBD26E-28C2-4364-B4A4-03944AFE53E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457200" y="1798633"/>
            <a:ext cx="5511300" cy="1143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489775" y="3083300"/>
            <a:ext cx="1831500" cy="3484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2415136" y="3083300"/>
            <a:ext cx="1831500" cy="3484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3"/>
          </p:nvPr>
        </p:nvSpPr>
        <p:spPr>
          <a:xfrm>
            <a:off x="4340497" y="3083300"/>
            <a:ext cx="1831500" cy="3484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" name="Google Shape;38;p7">
            <a:extLst>
              <a:ext uri="{FF2B5EF4-FFF2-40B4-BE49-F238E27FC236}">
                <a16:creationId xmlns:a16="http://schemas.microsoft.com/office/drawing/2014/main" id="{D2A238DD-9AAD-4D8E-B2A1-80F712CF1882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EAF6472-8CC5-446D-A768-4FB8D29AF6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8028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half">
  <p:cSld name="Blank half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2" descr="paint_transparent1.png">
            <a:extLst>
              <a:ext uri="{FF2B5EF4-FFF2-40B4-BE49-F238E27FC236}">
                <a16:creationId xmlns:a16="http://schemas.microsoft.com/office/drawing/2014/main" id="{27D97815-24BB-425A-818C-49350318524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1"/>
          <a:stretch>
            <a:fillRect/>
          </a:stretch>
        </p:blipFill>
        <p:spPr bwMode="auto">
          <a:xfrm>
            <a:off x="0" y="0"/>
            <a:ext cx="6661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54;p12">
            <a:extLst>
              <a:ext uri="{FF2B5EF4-FFF2-40B4-BE49-F238E27FC236}">
                <a16:creationId xmlns:a16="http://schemas.microsoft.com/office/drawing/2014/main" id="{F3E10F17-4C3E-4437-96B4-71553DE38445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00D26ED-B174-4EB5-AC9B-1E33F91504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08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EBC7-A077-4C72-AED4-875A9A9545FE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B21C-F8CE-4F05-8DF3-3FFF3837AA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EBC7-A077-4C72-AED4-875A9A9545FE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B21C-F8CE-4F05-8DF3-3FFF3837AA7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EBC7-A077-4C72-AED4-875A9A9545FE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B21C-F8CE-4F05-8DF3-3FFF3837AA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EBC7-A077-4C72-AED4-875A9A9545FE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B21C-F8CE-4F05-8DF3-3FFF3837AA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EBC7-A077-4C72-AED4-875A9A9545FE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B21C-F8CE-4F05-8DF3-3FFF3837AA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EBC7-A077-4C72-AED4-875A9A9545FE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64B21C-F8CE-4F05-8DF3-3FFF3837AA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EBC7-A077-4C72-AED4-875A9A9545FE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B21C-F8CE-4F05-8DF3-3FFF3837AA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5A7EBC7-A077-4C72-AED4-875A9A9545FE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964B21C-F8CE-4F05-8DF3-3FFF3837AA7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60247-261D-4B28-AE8D-36FF6768DD5B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56214-0A79-48E4-A888-15614BBBB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0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32" r:id="rId12"/>
    <p:sldLayoutId id="2147483733" r:id="rId13"/>
    <p:sldLayoutId id="2147483734" r:id="rId14"/>
    <p:sldLayoutId id="2147483737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mailto:rpeterson@npaihb.org" TargetMode="External"/><Relationship Id="rId13" Type="http://schemas.openxmlformats.org/officeDocument/2006/relationships/hyperlink" Target="mailto:tatchley@npaihb.org" TargetMode="External"/><Relationship Id="rId3" Type="http://schemas.openxmlformats.org/officeDocument/2006/relationships/notesSlide" Target="../notesSlides/notesSlide12.xml"/><Relationship Id="rId7" Type="http://schemas.openxmlformats.org/officeDocument/2006/relationships/hyperlink" Target="mailto:cmccray@npaihb.org" TargetMode="External"/><Relationship Id="rId12" Type="http://schemas.openxmlformats.org/officeDocument/2006/relationships/hyperlink" Target="mailto:msinger@npaihb.org" TargetMode="Externa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Relationship Id="rId6" Type="http://schemas.openxmlformats.org/officeDocument/2006/relationships/hyperlink" Target="mailto:ccaughlan@npaihb.org" TargetMode="External"/><Relationship Id="rId11" Type="http://schemas.openxmlformats.org/officeDocument/2006/relationships/hyperlink" Target="mailto:tghostdog@npaihb.org" TargetMode="External"/><Relationship Id="rId5" Type="http://schemas.openxmlformats.org/officeDocument/2006/relationships/hyperlink" Target="mailto:jleston@npaihb.org" TargetMode="External"/><Relationship Id="rId15" Type="http://schemas.openxmlformats.org/officeDocument/2006/relationships/hyperlink" Target="mailto:cbegay@npaihb.org" TargetMode="External"/><Relationship Id="rId10" Type="http://schemas.openxmlformats.org/officeDocument/2006/relationships/hyperlink" Target="mailto:dstephens@npaihb.org" TargetMode="External"/><Relationship Id="rId4" Type="http://schemas.openxmlformats.org/officeDocument/2006/relationships/hyperlink" Target="mailto:scraig@npaihb.org" TargetMode="External"/><Relationship Id="rId9" Type="http://schemas.openxmlformats.org/officeDocument/2006/relationships/hyperlink" Target="mailto:agaston@npaihb.org" TargetMode="External"/><Relationship Id="rId14" Type="http://schemas.openxmlformats.org/officeDocument/2006/relationships/hyperlink" Target="mailto:psmith@npaihb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EE8EDD-09EE-4BA9-B545-A0054FC2B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262" t="36666" r="16952" b="23333"/>
          <a:stretch/>
        </p:blipFill>
        <p:spPr>
          <a:xfrm>
            <a:off x="1447800" y="1284941"/>
            <a:ext cx="6248400" cy="428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80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12ACD-B754-4027-8570-5FFB9E716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2939201" cy="914400"/>
          </a:xfrm>
        </p:spPr>
        <p:txBody>
          <a:bodyPr/>
          <a:lstStyle/>
          <a:p>
            <a:r>
              <a:rPr lang="en-US" b="1" dirty="0"/>
              <a:t>Peer Educator </a:t>
            </a:r>
            <a:r>
              <a:rPr lang="en-US" b="1" dirty="0">
                <a:sym typeface="Wingdings" panose="05000000000000000000" pitchFamily="2" charset="2"/>
              </a:rPr>
              <a:t> Peer Advocate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3BC6A6-DB60-41D3-9699-6DF8F63D89B5}"/>
              </a:ext>
            </a:extLst>
          </p:cNvPr>
          <p:cNvSpPr txBox="1"/>
          <p:nvPr/>
        </p:nvSpPr>
        <p:spPr>
          <a:xfrm>
            <a:off x="381000" y="1828800"/>
            <a:ext cx="29392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Better aligned to the way most facilitators implemented the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Less pressure on students to have a formal role/ present with adult facilitator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Connects participants to their role as a positive peer influencer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EE43C3-25C0-4312-A8EC-B877F5EE2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554" y="-9970"/>
            <a:ext cx="53245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73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14D72-8A1B-4272-ABAD-CC3D05F99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2699277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Native STAND 2.0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FB70C1-5BE6-410C-9BA3-36B9D7DF3180}"/>
              </a:ext>
            </a:extLst>
          </p:cNvPr>
          <p:cNvSpPr/>
          <p:nvPr/>
        </p:nvSpPr>
        <p:spPr>
          <a:xfrm>
            <a:off x="2971801" y="2971800"/>
            <a:ext cx="3027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Where to Find Us…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2F97482-A4A2-4190-AE46-C9AE83DC2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11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Google Shape;61;p13">
            <a:extLst>
              <a:ext uri="{FF2B5EF4-FFF2-40B4-BE49-F238E27FC236}">
                <a16:creationId xmlns:a16="http://schemas.microsoft.com/office/drawing/2014/main" id="{7CBB442F-EE27-4D16-8FE4-6211534BBC5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10" y="2080254"/>
            <a:ext cx="2530417" cy="2443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83" name="Picture 1">
            <a:extLst>
              <a:ext uri="{FF2B5EF4-FFF2-40B4-BE49-F238E27FC236}">
                <a16:creationId xmlns:a16="http://schemas.microsoft.com/office/drawing/2014/main" id="{B4C1B37E-5ECC-4D74-BFBF-BCFE1B6FD8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97" y="1371600"/>
            <a:ext cx="3860471" cy="3860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84" name="Picture 2">
            <a:extLst>
              <a:ext uri="{FF2B5EF4-FFF2-40B4-BE49-F238E27FC236}">
                <a16:creationId xmlns:a16="http://schemas.microsoft.com/office/drawing/2014/main" id="{6A2D8236-1FC3-44EB-9A57-121ADC7B13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211" y="2085005"/>
            <a:ext cx="2333204" cy="244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080F1FD-1FBF-4155-B532-945EBC1F2A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Google Shape;158;p22">
            <a:extLst>
              <a:ext uri="{FF2B5EF4-FFF2-40B4-BE49-F238E27FC236}">
                <a16:creationId xmlns:a16="http://schemas.microsoft.com/office/drawing/2014/main" id="{35771B73-A0F6-4BC0-A0DC-6E42282EDB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8260C69F-1EB8-41B2-902F-516E7E30822E}" type="slidenum">
              <a:rPr lang="en-US" altLang="en-US" sz="1800">
                <a:solidFill>
                  <a:srgbClr val="FFFFFF"/>
                </a:solidFill>
                <a:latin typeface="Lato Light" pitchFamily="34" charset="0"/>
                <a:sym typeface="Lato Light" pitchFamily="34" charset="0"/>
              </a:rPr>
              <a:pPr/>
              <a:t>13</a:t>
            </a:fld>
            <a:endParaRPr lang="en-US" altLang="en-US" sz="1800">
              <a:solidFill>
                <a:srgbClr val="FFFFFF"/>
              </a:solidFill>
              <a:latin typeface="Lato Light" pitchFamily="34" charset="0"/>
              <a:sym typeface="Lato Light" pitchFamily="34" charset="0"/>
            </a:endParaRPr>
          </a:p>
        </p:txBody>
      </p:sp>
      <p:pic>
        <p:nvPicPr>
          <p:cNvPr id="214019" name="Google Shape;159;p22">
            <a:extLst>
              <a:ext uri="{FF2B5EF4-FFF2-40B4-BE49-F238E27FC236}">
                <a16:creationId xmlns:a16="http://schemas.microsoft.com/office/drawing/2014/main" id="{7E3898D9-2FFB-4F12-A671-A592240AE8D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" y="304799"/>
            <a:ext cx="9216306" cy="605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A20EFF-02ED-4DC6-A58F-EDCE8D2A17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000" t="25000" r="36667" b="27778"/>
          <a:stretch/>
        </p:blipFill>
        <p:spPr>
          <a:xfrm>
            <a:off x="4733363" y="3429000"/>
            <a:ext cx="2124637" cy="30783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785664-F826-4CEF-8B02-EE83B7A0FE59}"/>
              </a:ext>
            </a:extLst>
          </p:cNvPr>
          <p:cNvSpPr/>
          <p:nvPr/>
        </p:nvSpPr>
        <p:spPr>
          <a:xfrm>
            <a:off x="4733363" y="2971800"/>
            <a:ext cx="1963273" cy="457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77257-5CCB-4C5A-9260-5E093244B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BD6921-FDDA-43B2-925E-05EAE5FB73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7" t="14445" r="10834" b="7037"/>
          <a:stretch/>
        </p:blipFill>
        <p:spPr>
          <a:xfrm>
            <a:off x="-152400" y="685800"/>
            <a:ext cx="9672368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22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296AD8-E756-4568-942B-002609D713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" t="14445" r="12500" b="8518"/>
          <a:stretch/>
        </p:blipFill>
        <p:spPr>
          <a:xfrm>
            <a:off x="-228600" y="533400"/>
            <a:ext cx="9508881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24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9" name="Google Shape;107;p25">
            <a:extLst>
              <a:ext uri="{FF2B5EF4-FFF2-40B4-BE49-F238E27FC236}">
                <a16:creationId xmlns:a16="http://schemas.microsoft.com/office/drawing/2014/main" id="{EC4F9CF4-6594-4BD2-9214-5536DC6CDD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271FF862-5914-42D7-8901-BA6D73832306}" type="slidenum">
              <a:rPr lang="en-US" altLang="en-US" sz="1800">
                <a:solidFill>
                  <a:srgbClr val="FFFFFF"/>
                </a:solidFill>
                <a:latin typeface="Lato Light" pitchFamily="34" charset="0"/>
                <a:sym typeface="Lato Light" pitchFamily="34" charset="0"/>
              </a:rPr>
              <a:pPr/>
              <a:t>16</a:t>
            </a:fld>
            <a:endParaRPr lang="en-US" altLang="en-US" sz="1800">
              <a:solidFill>
                <a:srgbClr val="FFFFFF"/>
              </a:solidFill>
              <a:latin typeface="Lato Light" pitchFamily="34" charset="0"/>
              <a:sym typeface="Lato Light" pitchFamily="34" charset="0"/>
            </a:endParaRPr>
          </a:p>
        </p:txBody>
      </p:sp>
      <p:sp>
        <p:nvSpPr>
          <p:cNvPr id="108" name="Google Shape;108;p25">
            <a:extLst>
              <a:ext uri="{FF2B5EF4-FFF2-40B4-BE49-F238E27FC236}">
                <a16:creationId xmlns:a16="http://schemas.microsoft.com/office/drawing/2014/main" id="{038E5E2B-08EA-4208-998B-CA53DD06464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29200" y="1168400"/>
            <a:ext cx="3925887" cy="4254500"/>
          </a:xfrm>
        </p:spPr>
        <p:txBody>
          <a:bodyPr spcFirstLastPara="1" anchor="ctr">
            <a:noAutofit/>
          </a:bodyPr>
          <a:lstStyle/>
          <a:p>
            <a:pPr algn="ctr">
              <a:spcBef>
                <a:spcPts val="600"/>
              </a:spcBef>
              <a:buClr>
                <a:schemeClr val="lt2"/>
              </a:buClr>
              <a:buSzPts val="1800"/>
              <a:buNone/>
              <a:defRPr/>
            </a:pPr>
            <a:r>
              <a:rPr lang="en" sz="4800" b="1" dirty="0">
                <a:latin typeface="Lato"/>
                <a:ea typeface="Lato"/>
                <a:cs typeface="Lato"/>
                <a:sym typeface="Lato"/>
              </a:rPr>
              <a:t>For </a:t>
            </a:r>
            <a:r>
              <a:rPr lang="en" sz="4800" b="1" u="sng" dirty="0">
                <a:latin typeface="Lato"/>
                <a:ea typeface="Lato"/>
                <a:cs typeface="Lato"/>
                <a:sym typeface="Lato"/>
              </a:rPr>
              <a:t>Adults</a:t>
            </a:r>
            <a:r>
              <a:rPr lang="en" sz="4800" b="1" dirty="0">
                <a:latin typeface="Lato"/>
                <a:ea typeface="Lato"/>
                <a:cs typeface="Lato"/>
                <a:sym typeface="Lato"/>
              </a:rPr>
              <a:t>: Text “EMPOWER” to 97779</a:t>
            </a:r>
            <a:endParaRPr sz="4800" b="1" dirty="0">
              <a:latin typeface="Lato"/>
              <a:ea typeface="Lato"/>
              <a:cs typeface="Lato"/>
              <a:sym typeface="Lato"/>
            </a:endParaRPr>
          </a:p>
          <a:p>
            <a:pPr marL="457200" indent="-349250">
              <a:spcBef>
                <a:spcPts val="600"/>
              </a:spcBef>
              <a:buClr>
                <a:schemeClr val="lt1"/>
              </a:buClr>
              <a:buSzPts val="1900"/>
              <a:buFont typeface="Lato Light"/>
              <a:buChar char="★"/>
              <a:defRPr/>
            </a:pPr>
            <a:r>
              <a:rPr lang="en" sz="19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Tips &amp; Resources for Talking to Youth About Sexual Health</a:t>
            </a:r>
            <a:endParaRPr sz="1900" dirty="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457200" indent="-349250">
              <a:spcBef>
                <a:spcPts val="0"/>
              </a:spcBef>
              <a:buClr>
                <a:schemeClr val="lt1"/>
              </a:buClr>
              <a:buSzPts val="1900"/>
              <a:buFont typeface="Lato Light"/>
              <a:buChar char="★"/>
              <a:defRPr/>
            </a:pPr>
            <a:r>
              <a:rPr lang="en" sz="19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Need some help getting the convo started?</a:t>
            </a:r>
            <a:endParaRPr dirty="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2A122B7-9FEF-49FD-9C66-8235D973E8F0}"/>
              </a:ext>
            </a:extLst>
          </p:cNvPr>
          <p:cNvGrpSpPr/>
          <p:nvPr/>
        </p:nvGrpSpPr>
        <p:grpSpPr>
          <a:xfrm>
            <a:off x="409574" y="315998"/>
            <a:ext cx="4467226" cy="6322615"/>
            <a:chOff x="409575" y="1392239"/>
            <a:chExt cx="2878138" cy="4073525"/>
          </a:xfrm>
        </p:grpSpPr>
        <p:sp>
          <p:nvSpPr>
            <p:cNvPr id="224257" name="Google Shape;105;p25">
              <a:extLst>
                <a:ext uri="{FF2B5EF4-FFF2-40B4-BE49-F238E27FC236}">
                  <a16:creationId xmlns:a16="http://schemas.microsoft.com/office/drawing/2014/main" id="{C716926D-9009-4C86-9EF1-CE7805231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575" y="1392239"/>
              <a:ext cx="2878138" cy="4073525"/>
            </a:xfrm>
            <a:custGeom>
              <a:avLst/>
              <a:gdLst>
                <a:gd name="T0" fmla="*/ 1378162 w 60958"/>
                <a:gd name="T1" fmla="*/ 202093 h 86210"/>
                <a:gd name="T2" fmla="*/ 1362156 w 60958"/>
                <a:gd name="T3" fmla="*/ 189288 h 86210"/>
                <a:gd name="T4" fmla="*/ 1451864 w 60958"/>
                <a:gd name="T5" fmla="*/ 182862 h 86210"/>
                <a:gd name="T6" fmla="*/ 1451864 w 60958"/>
                <a:gd name="T7" fmla="*/ 205306 h 86210"/>
                <a:gd name="T8" fmla="*/ 1423016 w 60958"/>
                <a:gd name="T9" fmla="*/ 202093 h 86210"/>
                <a:gd name="T10" fmla="*/ 1432648 w 60958"/>
                <a:gd name="T11" fmla="*/ 179649 h 86210"/>
                <a:gd name="T12" fmla="*/ 2682620 w 60958"/>
                <a:gd name="T13" fmla="*/ 3695043 h 86210"/>
                <a:gd name="T14" fmla="*/ 2685831 w 60958"/>
                <a:gd name="T15" fmla="*/ 375316 h 86210"/>
                <a:gd name="T16" fmla="*/ 1391004 w 60958"/>
                <a:gd name="T17" fmla="*/ 3816904 h 86210"/>
                <a:gd name="T18" fmla="*/ 1352524 w 60958"/>
                <a:gd name="T19" fmla="*/ 3871432 h 86210"/>
                <a:gd name="T20" fmla="*/ 1358945 w 60958"/>
                <a:gd name="T21" fmla="*/ 3922794 h 86210"/>
                <a:gd name="T22" fmla="*/ 1407010 w 60958"/>
                <a:gd name="T23" fmla="*/ 3967682 h 86210"/>
                <a:gd name="T24" fmla="*/ 1487134 w 60958"/>
                <a:gd name="T25" fmla="*/ 3958043 h 86210"/>
                <a:gd name="T26" fmla="*/ 1522404 w 60958"/>
                <a:gd name="T27" fmla="*/ 3903515 h 86210"/>
                <a:gd name="T28" fmla="*/ 1509561 w 60958"/>
                <a:gd name="T29" fmla="*/ 3839395 h 86210"/>
                <a:gd name="T30" fmla="*/ 1455075 w 60958"/>
                <a:gd name="T31" fmla="*/ 3804099 h 86210"/>
                <a:gd name="T32" fmla="*/ 1490345 w 60958"/>
                <a:gd name="T33" fmla="*/ 3810525 h 86210"/>
                <a:gd name="T34" fmla="*/ 1531988 w 60958"/>
                <a:gd name="T35" fmla="*/ 3868266 h 86210"/>
                <a:gd name="T36" fmla="*/ 1515982 w 60958"/>
                <a:gd name="T37" fmla="*/ 3938812 h 86210"/>
                <a:gd name="T38" fmla="*/ 1458286 w 60958"/>
                <a:gd name="T39" fmla="*/ 3980487 h 86210"/>
                <a:gd name="T40" fmla="*/ 1387793 w 60958"/>
                <a:gd name="T41" fmla="*/ 3967682 h 86210"/>
                <a:gd name="T42" fmla="*/ 1346102 w 60958"/>
                <a:gd name="T43" fmla="*/ 3909941 h 86210"/>
                <a:gd name="T44" fmla="*/ 1352524 w 60958"/>
                <a:gd name="T45" fmla="*/ 3852200 h 86210"/>
                <a:gd name="T46" fmla="*/ 1400589 w 60958"/>
                <a:gd name="T47" fmla="*/ 3800886 h 86210"/>
                <a:gd name="T48" fmla="*/ 141032 w 60958"/>
                <a:gd name="T49" fmla="*/ 41723 h 86210"/>
                <a:gd name="T50" fmla="*/ 60907 w 60958"/>
                <a:gd name="T51" fmla="*/ 96251 h 86210"/>
                <a:gd name="T52" fmla="*/ 41644 w 60958"/>
                <a:gd name="T53" fmla="*/ 3903515 h 86210"/>
                <a:gd name="T54" fmla="*/ 83335 w 60958"/>
                <a:gd name="T55" fmla="*/ 3996553 h 86210"/>
                <a:gd name="T56" fmla="*/ 182675 w 60958"/>
                <a:gd name="T57" fmla="*/ 4031849 h 86210"/>
                <a:gd name="T58" fmla="*/ 2775540 w 60958"/>
                <a:gd name="T59" fmla="*/ 4009358 h 86210"/>
                <a:gd name="T60" fmla="*/ 2836447 w 60958"/>
                <a:gd name="T61" fmla="*/ 3925960 h 86210"/>
                <a:gd name="T62" fmla="*/ 2830026 w 60958"/>
                <a:gd name="T63" fmla="*/ 118695 h 86210"/>
                <a:gd name="T64" fmla="*/ 2759534 w 60958"/>
                <a:gd name="T65" fmla="*/ 48149 h 86210"/>
                <a:gd name="T66" fmla="*/ 2737106 w 60958"/>
                <a:gd name="T67" fmla="*/ 32084 h 86210"/>
                <a:gd name="T68" fmla="*/ 2823652 w 60958"/>
                <a:gd name="T69" fmla="*/ 89825 h 86210"/>
                <a:gd name="T70" fmla="*/ 2846079 w 60958"/>
                <a:gd name="T71" fmla="*/ 3897136 h 86210"/>
                <a:gd name="T72" fmla="*/ 2804388 w 60958"/>
                <a:gd name="T73" fmla="*/ 3999766 h 86210"/>
                <a:gd name="T74" fmla="*/ 2698626 w 60958"/>
                <a:gd name="T75" fmla="*/ 4041441 h 86210"/>
                <a:gd name="T76" fmla="*/ 99341 w 60958"/>
                <a:gd name="T77" fmla="*/ 4015784 h 86210"/>
                <a:gd name="T78" fmla="*/ 35270 w 60958"/>
                <a:gd name="T79" fmla="*/ 3932386 h 86210"/>
                <a:gd name="T80" fmla="*/ 44854 w 60958"/>
                <a:gd name="T81" fmla="*/ 115482 h 86210"/>
                <a:gd name="T82" fmla="*/ 115394 w 60958"/>
                <a:gd name="T83" fmla="*/ 41723 h 86210"/>
                <a:gd name="T84" fmla="*/ 134610 w 60958"/>
                <a:gd name="T85" fmla="*/ 3213 h 86210"/>
                <a:gd name="T86" fmla="*/ 28848 w 60958"/>
                <a:gd name="T87" fmla="*/ 73806 h 86210"/>
                <a:gd name="T88" fmla="*/ 0 w 60958"/>
                <a:gd name="T89" fmla="*/ 3903515 h 86210"/>
                <a:gd name="T90" fmla="*/ 54486 w 60958"/>
                <a:gd name="T91" fmla="*/ 4022210 h 86210"/>
                <a:gd name="T92" fmla="*/ 182675 w 60958"/>
                <a:gd name="T93" fmla="*/ 4073525 h 86210"/>
                <a:gd name="T94" fmla="*/ 2797967 w 60958"/>
                <a:gd name="T95" fmla="*/ 4044655 h 86210"/>
                <a:gd name="T96" fmla="*/ 2874927 w 60958"/>
                <a:gd name="T97" fmla="*/ 3932386 h 86210"/>
                <a:gd name="T98" fmla="*/ 2865295 w 60958"/>
                <a:gd name="T99" fmla="*/ 102677 h 86210"/>
                <a:gd name="T100" fmla="*/ 2775540 w 60958"/>
                <a:gd name="T101" fmla="*/ 9639 h 862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60958" h="86210" extrusionOk="0">
                  <a:moveTo>
                    <a:pt x="28985" y="3938"/>
                  </a:moveTo>
                  <a:lnTo>
                    <a:pt x="29189" y="4006"/>
                  </a:lnTo>
                  <a:lnTo>
                    <a:pt x="29189" y="4141"/>
                  </a:lnTo>
                  <a:lnTo>
                    <a:pt x="29189" y="4277"/>
                  </a:lnTo>
                  <a:lnTo>
                    <a:pt x="28985" y="4345"/>
                  </a:lnTo>
                  <a:lnTo>
                    <a:pt x="28850" y="4277"/>
                  </a:lnTo>
                  <a:lnTo>
                    <a:pt x="28782" y="4141"/>
                  </a:lnTo>
                  <a:lnTo>
                    <a:pt x="28850" y="4006"/>
                  </a:lnTo>
                  <a:lnTo>
                    <a:pt x="28985" y="3938"/>
                  </a:lnTo>
                  <a:close/>
                  <a:moveTo>
                    <a:pt x="30479" y="3734"/>
                  </a:moveTo>
                  <a:lnTo>
                    <a:pt x="30615" y="3802"/>
                  </a:lnTo>
                  <a:lnTo>
                    <a:pt x="30750" y="3870"/>
                  </a:lnTo>
                  <a:lnTo>
                    <a:pt x="30818" y="4006"/>
                  </a:lnTo>
                  <a:lnTo>
                    <a:pt x="30818" y="4141"/>
                  </a:lnTo>
                  <a:lnTo>
                    <a:pt x="30818" y="4277"/>
                  </a:lnTo>
                  <a:lnTo>
                    <a:pt x="30750" y="4345"/>
                  </a:lnTo>
                  <a:lnTo>
                    <a:pt x="30615" y="4481"/>
                  </a:lnTo>
                  <a:lnTo>
                    <a:pt x="30343" y="4481"/>
                  </a:lnTo>
                  <a:lnTo>
                    <a:pt x="30207" y="4345"/>
                  </a:lnTo>
                  <a:lnTo>
                    <a:pt x="30139" y="4277"/>
                  </a:lnTo>
                  <a:lnTo>
                    <a:pt x="30139" y="4141"/>
                  </a:lnTo>
                  <a:lnTo>
                    <a:pt x="30139" y="4006"/>
                  </a:lnTo>
                  <a:lnTo>
                    <a:pt x="30207" y="3870"/>
                  </a:lnTo>
                  <a:lnTo>
                    <a:pt x="30343" y="3802"/>
                  </a:lnTo>
                  <a:lnTo>
                    <a:pt x="30479" y="3734"/>
                  </a:lnTo>
                  <a:close/>
                  <a:moveTo>
                    <a:pt x="56885" y="7943"/>
                  </a:moveTo>
                  <a:lnTo>
                    <a:pt x="56885" y="78132"/>
                  </a:lnTo>
                  <a:lnTo>
                    <a:pt x="56817" y="78200"/>
                  </a:lnTo>
                  <a:lnTo>
                    <a:pt x="4209" y="78200"/>
                  </a:lnTo>
                  <a:lnTo>
                    <a:pt x="4141" y="78132"/>
                  </a:lnTo>
                  <a:lnTo>
                    <a:pt x="4141" y="7943"/>
                  </a:lnTo>
                  <a:lnTo>
                    <a:pt x="56885" y="7943"/>
                  </a:lnTo>
                  <a:close/>
                  <a:moveTo>
                    <a:pt x="30479" y="80440"/>
                  </a:moveTo>
                  <a:lnTo>
                    <a:pt x="30071" y="80508"/>
                  </a:lnTo>
                  <a:lnTo>
                    <a:pt x="29732" y="80576"/>
                  </a:lnTo>
                  <a:lnTo>
                    <a:pt x="29461" y="80779"/>
                  </a:lnTo>
                  <a:lnTo>
                    <a:pt x="29189" y="80983"/>
                  </a:lnTo>
                  <a:lnTo>
                    <a:pt x="28917" y="81255"/>
                  </a:lnTo>
                  <a:lnTo>
                    <a:pt x="28782" y="81594"/>
                  </a:lnTo>
                  <a:lnTo>
                    <a:pt x="28646" y="81933"/>
                  </a:lnTo>
                  <a:lnTo>
                    <a:pt x="28646" y="82273"/>
                  </a:lnTo>
                  <a:lnTo>
                    <a:pt x="28646" y="82341"/>
                  </a:lnTo>
                  <a:lnTo>
                    <a:pt x="28646" y="82680"/>
                  </a:lnTo>
                  <a:lnTo>
                    <a:pt x="28782" y="83020"/>
                  </a:lnTo>
                  <a:lnTo>
                    <a:pt x="28985" y="83291"/>
                  </a:lnTo>
                  <a:lnTo>
                    <a:pt x="29189" y="83563"/>
                  </a:lnTo>
                  <a:lnTo>
                    <a:pt x="29461" y="83834"/>
                  </a:lnTo>
                  <a:lnTo>
                    <a:pt x="29800" y="83970"/>
                  </a:lnTo>
                  <a:lnTo>
                    <a:pt x="30139" y="84106"/>
                  </a:lnTo>
                  <a:lnTo>
                    <a:pt x="30818" y="84106"/>
                  </a:lnTo>
                  <a:lnTo>
                    <a:pt x="31158" y="83970"/>
                  </a:lnTo>
                  <a:lnTo>
                    <a:pt x="31497" y="83766"/>
                  </a:lnTo>
                  <a:lnTo>
                    <a:pt x="31768" y="83563"/>
                  </a:lnTo>
                  <a:lnTo>
                    <a:pt x="31972" y="83291"/>
                  </a:lnTo>
                  <a:lnTo>
                    <a:pt x="32176" y="83020"/>
                  </a:lnTo>
                  <a:lnTo>
                    <a:pt x="32244" y="82612"/>
                  </a:lnTo>
                  <a:lnTo>
                    <a:pt x="32312" y="82273"/>
                  </a:lnTo>
                  <a:lnTo>
                    <a:pt x="32244" y="81933"/>
                  </a:lnTo>
                  <a:lnTo>
                    <a:pt x="32176" y="81594"/>
                  </a:lnTo>
                  <a:lnTo>
                    <a:pt x="31972" y="81255"/>
                  </a:lnTo>
                  <a:lnTo>
                    <a:pt x="31768" y="80983"/>
                  </a:lnTo>
                  <a:lnTo>
                    <a:pt x="31497" y="80779"/>
                  </a:lnTo>
                  <a:lnTo>
                    <a:pt x="31158" y="80576"/>
                  </a:lnTo>
                  <a:lnTo>
                    <a:pt x="30818" y="80508"/>
                  </a:lnTo>
                  <a:lnTo>
                    <a:pt x="30479" y="80440"/>
                  </a:lnTo>
                  <a:close/>
                  <a:moveTo>
                    <a:pt x="30886" y="80304"/>
                  </a:moveTo>
                  <a:lnTo>
                    <a:pt x="31225" y="80440"/>
                  </a:lnTo>
                  <a:lnTo>
                    <a:pt x="31565" y="80644"/>
                  </a:lnTo>
                  <a:lnTo>
                    <a:pt x="31904" y="80847"/>
                  </a:lnTo>
                  <a:lnTo>
                    <a:pt x="32108" y="81187"/>
                  </a:lnTo>
                  <a:lnTo>
                    <a:pt x="32312" y="81526"/>
                  </a:lnTo>
                  <a:lnTo>
                    <a:pt x="32447" y="81866"/>
                  </a:lnTo>
                  <a:lnTo>
                    <a:pt x="32447" y="82273"/>
                  </a:lnTo>
                  <a:lnTo>
                    <a:pt x="32447" y="82680"/>
                  </a:lnTo>
                  <a:lnTo>
                    <a:pt x="32312" y="83020"/>
                  </a:lnTo>
                  <a:lnTo>
                    <a:pt x="32108" y="83359"/>
                  </a:lnTo>
                  <a:lnTo>
                    <a:pt x="31904" y="83698"/>
                  </a:lnTo>
                  <a:lnTo>
                    <a:pt x="31565" y="83902"/>
                  </a:lnTo>
                  <a:lnTo>
                    <a:pt x="31225" y="84106"/>
                  </a:lnTo>
                  <a:lnTo>
                    <a:pt x="30886" y="84241"/>
                  </a:lnTo>
                  <a:lnTo>
                    <a:pt x="30479" y="84309"/>
                  </a:lnTo>
                  <a:lnTo>
                    <a:pt x="30071" y="84241"/>
                  </a:lnTo>
                  <a:lnTo>
                    <a:pt x="29732" y="84106"/>
                  </a:lnTo>
                  <a:lnTo>
                    <a:pt x="29393" y="83970"/>
                  </a:lnTo>
                  <a:lnTo>
                    <a:pt x="29053" y="83698"/>
                  </a:lnTo>
                  <a:lnTo>
                    <a:pt x="28850" y="83427"/>
                  </a:lnTo>
                  <a:lnTo>
                    <a:pt x="28646" y="83087"/>
                  </a:lnTo>
                  <a:lnTo>
                    <a:pt x="28510" y="82748"/>
                  </a:lnTo>
                  <a:lnTo>
                    <a:pt x="28442" y="82341"/>
                  </a:lnTo>
                  <a:lnTo>
                    <a:pt x="28442" y="82273"/>
                  </a:lnTo>
                  <a:lnTo>
                    <a:pt x="28510" y="81866"/>
                  </a:lnTo>
                  <a:lnTo>
                    <a:pt x="28646" y="81526"/>
                  </a:lnTo>
                  <a:lnTo>
                    <a:pt x="28782" y="81187"/>
                  </a:lnTo>
                  <a:lnTo>
                    <a:pt x="29053" y="80847"/>
                  </a:lnTo>
                  <a:lnTo>
                    <a:pt x="29325" y="80644"/>
                  </a:lnTo>
                  <a:lnTo>
                    <a:pt x="29664" y="80440"/>
                  </a:lnTo>
                  <a:lnTo>
                    <a:pt x="30071" y="80304"/>
                  </a:lnTo>
                  <a:lnTo>
                    <a:pt x="30886" y="80304"/>
                  </a:lnTo>
                  <a:close/>
                  <a:moveTo>
                    <a:pt x="3530" y="815"/>
                  </a:moveTo>
                  <a:lnTo>
                    <a:pt x="2987" y="883"/>
                  </a:lnTo>
                  <a:lnTo>
                    <a:pt x="2512" y="1019"/>
                  </a:lnTo>
                  <a:lnTo>
                    <a:pt x="2036" y="1290"/>
                  </a:lnTo>
                  <a:lnTo>
                    <a:pt x="1629" y="1630"/>
                  </a:lnTo>
                  <a:lnTo>
                    <a:pt x="1290" y="2037"/>
                  </a:lnTo>
                  <a:lnTo>
                    <a:pt x="1086" y="2512"/>
                  </a:lnTo>
                  <a:lnTo>
                    <a:pt x="950" y="2987"/>
                  </a:lnTo>
                  <a:lnTo>
                    <a:pt x="882" y="3530"/>
                  </a:lnTo>
                  <a:lnTo>
                    <a:pt x="882" y="82612"/>
                  </a:lnTo>
                  <a:lnTo>
                    <a:pt x="950" y="83155"/>
                  </a:lnTo>
                  <a:lnTo>
                    <a:pt x="1086" y="83698"/>
                  </a:lnTo>
                  <a:lnTo>
                    <a:pt x="1358" y="84174"/>
                  </a:lnTo>
                  <a:lnTo>
                    <a:pt x="1765" y="84581"/>
                  </a:lnTo>
                  <a:lnTo>
                    <a:pt x="2172" y="84852"/>
                  </a:lnTo>
                  <a:lnTo>
                    <a:pt x="2715" y="85124"/>
                  </a:lnTo>
                  <a:lnTo>
                    <a:pt x="3258" y="85260"/>
                  </a:lnTo>
                  <a:lnTo>
                    <a:pt x="3869" y="85328"/>
                  </a:lnTo>
                  <a:lnTo>
                    <a:pt x="57156" y="85328"/>
                  </a:lnTo>
                  <a:lnTo>
                    <a:pt x="57767" y="85260"/>
                  </a:lnTo>
                  <a:lnTo>
                    <a:pt x="58310" y="85124"/>
                  </a:lnTo>
                  <a:lnTo>
                    <a:pt x="58785" y="84852"/>
                  </a:lnTo>
                  <a:lnTo>
                    <a:pt x="59260" y="84513"/>
                  </a:lnTo>
                  <a:lnTo>
                    <a:pt x="59600" y="84106"/>
                  </a:lnTo>
                  <a:lnTo>
                    <a:pt x="59871" y="83631"/>
                  </a:lnTo>
                  <a:lnTo>
                    <a:pt x="60075" y="83087"/>
                  </a:lnTo>
                  <a:lnTo>
                    <a:pt x="60143" y="82477"/>
                  </a:lnTo>
                  <a:lnTo>
                    <a:pt x="60143" y="3530"/>
                  </a:lnTo>
                  <a:lnTo>
                    <a:pt x="60075" y="2987"/>
                  </a:lnTo>
                  <a:lnTo>
                    <a:pt x="59939" y="2512"/>
                  </a:lnTo>
                  <a:lnTo>
                    <a:pt x="59668" y="2037"/>
                  </a:lnTo>
                  <a:lnTo>
                    <a:pt x="59328" y="1630"/>
                  </a:lnTo>
                  <a:lnTo>
                    <a:pt x="58921" y="1290"/>
                  </a:lnTo>
                  <a:lnTo>
                    <a:pt x="58446" y="1019"/>
                  </a:lnTo>
                  <a:lnTo>
                    <a:pt x="57903" y="883"/>
                  </a:lnTo>
                  <a:lnTo>
                    <a:pt x="57360" y="815"/>
                  </a:lnTo>
                  <a:lnTo>
                    <a:pt x="3530" y="815"/>
                  </a:lnTo>
                  <a:close/>
                  <a:moveTo>
                    <a:pt x="57971" y="679"/>
                  </a:moveTo>
                  <a:lnTo>
                    <a:pt x="58514" y="883"/>
                  </a:lnTo>
                  <a:lnTo>
                    <a:pt x="58989" y="1155"/>
                  </a:lnTo>
                  <a:lnTo>
                    <a:pt x="59464" y="1494"/>
                  </a:lnTo>
                  <a:lnTo>
                    <a:pt x="59804" y="1901"/>
                  </a:lnTo>
                  <a:lnTo>
                    <a:pt x="60075" y="2444"/>
                  </a:lnTo>
                  <a:lnTo>
                    <a:pt x="60211" y="2987"/>
                  </a:lnTo>
                  <a:lnTo>
                    <a:pt x="60279" y="3530"/>
                  </a:lnTo>
                  <a:lnTo>
                    <a:pt x="60279" y="82477"/>
                  </a:lnTo>
                  <a:lnTo>
                    <a:pt x="60211" y="83087"/>
                  </a:lnTo>
                  <a:lnTo>
                    <a:pt x="60075" y="83698"/>
                  </a:lnTo>
                  <a:lnTo>
                    <a:pt x="59736" y="84174"/>
                  </a:lnTo>
                  <a:lnTo>
                    <a:pt x="59396" y="84649"/>
                  </a:lnTo>
                  <a:lnTo>
                    <a:pt x="58921" y="84988"/>
                  </a:lnTo>
                  <a:lnTo>
                    <a:pt x="58378" y="85260"/>
                  </a:lnTo>
                  <a:lnTo>
                    <a:pt x="57767" y="85463"/>
                  </a:lnTo>
                  <a:lnTo>
                    <a:pt x="57156" y="85531"/>
                  </a:lnTo>
                  <a:lnTo>
                    <a:pt x="3869" y="85531"/>
                  </a:lnTo>
                  <a:lnTo>
                    <a:pt x="3190" y="85463"/>
                  </a:lnTo>
                  <a:lnTo>
                    <a:pt x="2647" y="85260"/>
                  </a:lnTo>
                  <a:lnTo>
                    <a:pt x="2104" y="84988"/>
                  </a:lnTo>
                  <a:lnTo>
                    <a:pt x="1629" y="84649"/>
                  </a:lnTo>
                  <a:lnTo>
                    <a:pt x="1222" y="84241"/>
                  </a:lnTo>
                  <a:lnTo>
                    <a:pt x="950" y="83766"/>
                  </a:lnTo>
                  <a:lnTo>
                    <a:pt x="747" y="83223"/>
                  </a:lnTo>
                  <a:lnTo>
                    <a:pt x="679" y="82612"/>
                  </a:lnTo>
                  <a:lnTo>
                    <a:pt x="679" y="3530"/>
                  </a:lnTo>
                  <a:lnTo>
                    <a:pt x="747" y="2987"/>
                  </a:lnTo>
                  <a:lnTo>
                    <a:pt x="950" y="2444"/>
                  </a:lnTo>
                  <a:lnTo>
                    <a:pt x="1154" y="1901"/>
                  </a:lnTo>
                  <a:lnTo>
                    <a:pt x="1561" y="1494"/>
                  </a:lnTo>
                  <a:lnTo>
                    <a:pt x="1969" y="1155"/>
                  </a:lnTo>
                  <a:lnTo>
                    <a:pt x="2444" y="883"/>
                  </a:lnTo>
                  <a:lnTo>
                    <a:pt x="2987" y="679"/>
                  </a:lnTo>
                  <a:lnTo>
                    <a:pt x="57971" y="679"/>
                  </a:lnTo>
                  <a:close/>
                  <a:moveTo>
                    <a:pt x="3530" y="1"/>
                  </a:moveTo>
                  <a:lnTo>
                    <a:pt x="2851" y="68"/>
                  </a:lnTo>
                  <a:lnTo>
                    <a:pt x="2172" y="204"/>
                  </a:lnTo>
                  <a:lnTo>
                    <a:pt x="1561" y="544"/>
                  </a:lnTo>
                  <a:lnTo>
                    <a:pt x="1018" y="1019"/>
                  </a:lnTo>
                  <a:lnTo>
                    <a:pt x="611" y="1562"/>
                  </a:lnTo>
                  <a:lnTo>
                    <a:pt x="272" y="2173"/>
                  </a:lnTo>
                  <a:lnTo>
                    <a:pt x="68" y="2852"/>
                  </a:lnTo>
                  <a:lnTo>
                    <a:pt x="0" y="3530"/>
                  </a:lnTo>
                  <a:lnTo>
                    <a:pt x="0" y="82612"/>
                  </a:lnTo>
                  <a:lnTo>
                    <a:pt x="68" y="83359"/>
                  </a:lnTo>
                  <a:lnTo>
                    <a:pt x="339" y="84038"/>
                  </a:lnTo>
                  <a:lnTo>
                    <a:pt x="679" y="84649"/>
                  </a:lnTo>
                  <a:lnTo>
                    <a:pt x="1154" y="85124"/>
                  </a:lnTo>
                  <a:lnTo>
                    <a:pt x="1697" y="85599"/>
                  </a:lnTo>
                  <a:lnTo>
                    <a:pt x="2376" y="85938"/>
                  </a:lnTo>
                  <a:lnTo>
                    <a:pt x="3055" y="86142"/>
                  </a:lnTo>
                  <a:lnTo>
                    <a:pt x="3869" y="86210"/>
                  </a:lnTo>
                  <a:lnTo>
                    <a:pt x="57156" y="86210"/>
                  </a:lnTo>
                  <a:lnTo>
                    <a:pt x="57903" y="86142"/>
                  </a:lnTo>
                  <a:lnTo>
                    <a:pt x="58582" y="85938"/>
                  </a:lnTo>
                  <a:lnTo>
                    <a:pt x="59260" y="85599"/>
                  </a:lnTo>
                  <a:lnTo>
                    <a:pt x="59804" y="85124"/>
                  </a:lnTo>
                  <a:lnTo>
                    <a:pt x="60347" y="84581"/>
                  </a:lnTo>
                  <a:lnTo>
                    <a:pt x="60686" y="83970"/>
                  </a:lnTo>
                  <a:lnTo>
                    <a:pt x="60890" y="83223"/>
                  </a:lnTo>
                  <a:lnTo>
                    <a:pt x="60957" y="82477"/>
                  </a:lnTo>
                  <a:lnTo>
                    <a:pt x="60957" y="3530"/>
                  </a:lnTo>
                  <a:lnTo>
                    <a:pt x="60890" y="2852"/>
                  </a:lnTo>
                  <a:lnTo>
                    <a:pt x="60686" y="2173"/>
                  </a:lnTo>
                  <a:lnTo>
                    <a:pt x="60347" y="1562"/>
                  </a:lnTo>
                  <a:lnTo>
                    <a:pt x="59939" y="1019"/>
                  </a:lnTo>
                  <a:lnTo>
                    <a:pt x="59396" y="544"/>
                  </a:lnTo>
                  <a:lnTo>
                    <a:pt x="58785" y="204"/>
                  </a:lnTo>
                  <a:lnTo>
                    <a:pt x="58106" y="68"/>
                  </a:lnTo>
                  <a:lnTo>
                    <a:pt x="57360" y="1"/>
                  </a:lnTo>
                  <a:lnTo>
                    <a:pt x="353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258" name="Google Shape;106;p25">
              <a:extLst>
                <a:ext uri="{FF2B5EF4-FFF2-40B4-BE49-F238E27FC236}">
                  <a16:creationId xmlns:a16="http://schemas.microsoft.com/office/drawing/2014/main" id="{5BF508DA-6DE4-4B7A-8DE9-796777A7C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014" y="1766888"/>
              <a:ext cx="2492375" cy="3333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>
                  <a:solidFill>
                    <a:srgbClr val="666666"/>
                  </a:solidFill>
                  <a:latin typeface="Lato Light" pitchFamily="34" charset="0"/>
                  <a:sym typeface="Lato Light" pitchFamily="34" charset="0"/>
                </a:rPr>
                <a:t>Place your screenshot here</a:t>
              </a:r>
            </a:p>
          </p:txBody>
        </p:sp>
        <p:pic>
          <p:nvPicPr>
            <p:cNvPr id="224261" name="Google Shape;109;p25">
              <a:extLst>
                <a:ext uri="{FF2B5EF4-FFF2-40B4-BE49-F238E27FC236}">
                  <a16:creationId xmlns:a16="http://schemas.microsoft.com/office/drawing/2014/main" id="{A8F6A05F-94EE-4220-82EC-5DBB606F0724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14" y="1766889"/>
              <a:ext cx="2492375" cy="3182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Google Shape;176;p25">
            <a:extLst>
              <a:ext uri="{FF2B5EF4-FFF2-40B4-BE49-F238E27FC236}">
                <a16:creationId xmlns:a16="http://schemas.microsoft.com/office/drawing/2014/main" id="{929887CF-2A09-4C6E-802B-5838711819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7DACE37C-5214-452B-A397-59EE494E174F}" type="slidenum">
              <a:rPr lang="en-US" altLang="en-US" sz="1800">
                <a:solidFill>
                  <a:srgbClr val="FFFFFF"/>
                </a:solidFill>
                <a:latin typeface="Lato Light" pitchFamily="34" charset="0"/>
                <a:sym typeface="Lato Light" pitchFamily="34" charset="0"/>
              </a:rPr>
              <a:pPr/>
              <a:t>17</a:t>
            </a:fld>
            <a:endParaRPr lang="en-US" altLang="en-US" sz="1800">
              <a:solidFill>
                <a:srgbClr val="FFFFFF"/>
              </a:solidFill>
              <a:latin typeface="Lato Light" pitchFamily="34" charset="0"/>
              <a:sym typeface="Lato Light" pitchFamily="34" charset="0"/>
            </a:endParaRPr>
          </a:p>
        </p:txBody>
      </p:sp>
      <p:pic>
        <p:nvPicPr>
          <p:cNvPr id="218114" name="Google Shape;177;p25">
            <a:extLst>
              <a:ext uri="{FF2B5EF4-FFF2-40B4-BE49-F238E27FC236}">
                <a16:creationId xmlns:a16="http://schemas.microsoft.com/office/drawing/2014/main" id="{DCB7406F-E97C-4E92-82EB-290C11D66A6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643063"/>
            <a:ext cx="4505325" cy="344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115" name="Google Shape;178;p25">
            <a:extLst>
              <a:ext uri="{FF2B5EF4-FFF2-40B4-BE49-F238E27FC236}">
                <a16:creationId xmlns:a16="http://schemas.microsoft.com/office/drawing/2014/main" id="{7A4AA5D2-22DF-4838-853A-77BA36A18075}"/>
              </a:ext>
            </a:extLst>
          </p:cNvPr>
          <p:cNvSpPr>
            <a:spLocks/>
          </p:cNvSpPr>
          <p:nvPr/>
        </p:nvSpPr>
        <p:spPr bwMode="auto">
          <a:xfrm>
            <a:off x="5446714" y="1327150"/>
            <a:ext cx="2879725" cy="4071938"/>
          </a:xfrm>
          <a:custGeom>
            <a:avLst/>
            <a:gdLst>
              <a:gd name="T0" fmla="*/ 1378921 w 60958"/>
              <a:gd name="T1" fmla="*/ 202015 h 86210"/>
              <a:gd name="T2" fmla="*/ 1362907 w 60958"/>
              <a:gd name="T3" fmla="*/ 189215 h 86210"/>
              <a:gd name="T4" fmla="*/ 1452665 w 60958"/>
              <a:gd name="T5" fmla="*/ 182791 h 86210"/>
              <a:gd name="T6" fmla="*/ 1452665 w 60958"/>
              <a:gd name="T7" fmla="*/ 205226 h 86210"/>
              <a:gd name="T8" fmla="*/ 1423801 w 60958"/>
              <a:gd name="T9" fmla="*/ 202015 h 86210"/>
              <a:gd name="T10" fmla="*/ 1433438 w 60958"/>
              <a:gd name="T11" fmla="*/ 179579 h 86210"/>
              <a:gd name="T12" fmla="*/ 2684099 w 60958"/>
              <a:gd name="T13" fmla="*/ 3693603 h 86210"/>
              <a:gd name="T14" fmla="*/ 2687312 w 60958"/>
              <a:gd name="T15" fmla="*/ 375170 h 86210"/>
              <a:gd name="T16" fmla="*/ 1391771 w 60958"/>
              <a:gd name="T17" fmla="*/ 3815417 h 86210"/>
              <a:gd name="T18" fmla="*/ 1353270 w 60958"/>
              <a:gd name="T19" fmla="*/ 3869923 h 86210"/>
              <a:gd name="T20" fmla="*/ 1359694 w 60958"/>
              <a:gd name="T21" fmla="*/ 3921265 h 86210"/>
              <a:gd name="T22" fmla="*/ 1407786 w 60958"/>
              <a:gd name="T23" fmla="*/ 3966137 h 86210"/>
              <a:gd name="T24" fmla="*/ 1487954 w 60958"/>
              <a:gd name="T25" fmla="*/ 3956501 h 86210"/>
              <a:gd name="T26" fmla="*/ 1523243 w 60958"/>
              <a:gd name="T27" fmla="*/ 3901994 h 86210"/>
              <a:gd name="T28" fmla="*/ 1510394 w 60958"/>
              <a:gd name="T29" fmla="*/ 3837900 h 86210"/>
              <a:gd name="T30" fmla="*/ 1455877 w 60958"/>
              <a:gd name="T31" fmla="*/ 3802617 h 86210"/>
              <a:gd name="T32" fmla="*/ 1491166 w 60958"/>
              <a:gd name="T33" fmla="*/ 3809040 h 86210"/>
              <a:gd name="T34" fmla="*/ 1532833 w 60958"/>
              <a:gd name="T35" fmla="*/ 3866759 h 86210"/>
              <a:gd name="T36" fmla="*/ 1516818 w 60958"/>
              <a:gd name="T37" fmla="*/ 3937277 h 86210"/>
              <a:gd name="T38" fmla="*/ 1459090 w 60958"/>
              <a:gd name="T39" fmla="*/ 3978937 h 86210"/>
              <a:gd name="T40" fmla="*/ 1388559 w 60958"/>
              <a:gd name="T41" fmla="*/ 3966137 h 86210"/>
              <a:gd name="T42" fmla="*/ 1346845 w 60958"/>
              <a:gd name="T43" fmla="*/ 3908418 h 86210"/>
              <a:gd name="T44" fmla="*/ 1353270 w 60958"/>
              <a:gd name="T45" fmla="*/ 3850700 h 86210"/>
              <a:gd name="T46" fmla="*/ 1401361 w 60958"/>
              <a:gd name="T47" fmla="*/ 3799405 h 86210"/>
              <a:gd name="T48" fmla="*/ 141109 w 60958"/>
              <a:gd name="T49" fmla="*/ 41707 h 86210"/>
              <a:gd name="T50" fmla="*/ 60941 w 60958"/>
              <a:gd name="T51" fmla="*/ 96213 h 86210"/>
              <a:gd name="T52" fmla="*/ 41667 w 60958"/>
              <a:gd name="T53" fmla="*/ 3901994 h 86210"/>
              <a:gd name="T54" fmla="*/ 83381 w 60958"/>
              <a:gd name="T55" fmla="*/ 3994996 h 86210"/>
              <a:gd name="T56" fmla="*/ 182776 w 60958"/>
              <a:gd name="T57" fmla="*/ 4030279 h 86210"/>
              <a:gd name="T58" fmla="*/ 2777070 w 60958"/>
              <a:gd name="T59" fmla="*/ 4007796 h 86210"/>
              <a:gd name="T60" fmla="*/ 2838011 w 60958"/>
              <a:gd name="T61" fmla="*/ 3924430 h 86210"/>
              <a:gd name="T62" fmla="*/ 2831586 w 60958"/>
              <a:gd name="T63" fmla="*/ 118649 h 86210"/>
              <a:gd name="T64" fmla="*/ 2761055 w 60958"/>
              <a:gd name="T65" fmla="*/ 48130 h 86210"/>
              <a:gd name="T66" fmla="*/ 2738616 w 60958"/>
              <a:gd name="T67" fmla="*/ 32071 h 86210"/>
              <a:gd name="T68" fmla="*/ 2825209 w 60958"/>
              <a:gd name="T69" fmla="*/ 89790 h 86210"/>
              <a:gd name="T70" fmla="*/ 2847648 w 60958"/>
              <a:gd name="T71" fmla="*/ 3895618 h 86210"/>
              <a:gd name="T72" fmla="*/ 2805934 w 60958"/>
              <a:gd name="T73" fmla="*/ 3998208 h 86210"/>
              <a:gd name="T74" fmla="*/ 2700114 w 60958"/>
              <a:gd name="T75" fmla="*/ 4039867 h 86210"/>
              <a:gd name="T76" fmla="*/ 99395 w 60958"/>
              <a:gd name="T77" fmla="*/ 4014220 h 86210"/>
              <a:gd name="T78" fmla="*/ 35289 w 60958"/>
              <a:gd name="T79" fmla="*/ 3930854 h 86210"/>
              <a:gd name="T80" fmla="*/ 44879 w 60958"/>
              <a:gd name="T81" fmla="*/ 115437 h 86210"/>
              <a:gd name="T82" fmla="*/ 115457 w 60958"/>
              <a:gd name="T83" fmla="*/ 41707 h 86210"/>
              <a:gd name="T84" fmla="*/ 134684 w 60958"/>
              <a:gd name="T85" fmla="*/ 3212 h 86210"/>
              <a:gd name="T86" fmla="*/ 28864 w 60958"/>
              <a:gd name="T87" fmla="*/ 73778 h 86210"/>
              <a:gd name="T88" fmla="*/ 0 w 60958"/>
              <a:gd name="T89" fmla="*/ 3901994 h 86210"/>
              <a:gd name="T90" fmla="*/ 54516 w 60958"/>
              <a:gd name="T91" fmla="*/ 4020643 h 86210"/>
              <a:gd name="T92" fmla="*/ 182776 w 60958"/>
              <a:gd name="T93" fmla="*/ 4071938 h 86210"/>
              <a:gd name="T94" fmla="*/ 2799510 w 60958"/>
              <a:gd name="T95" fmla="*/ 4043079 h 86210"/>
              <a:gd name="T96" fmla="*/ 2876513 w 60958"/>
              <a:gd name="T97" fmla="*/ 3930854 h 86210"/>
              <a:gd name="T98" fmla="*/ 2866875 w 60958"/>
              <a:gd name="T99" fmla="*/ 102637 h 86210"/>
              <a:gd name="T100" fmla="*/ 2777070 w 60958"/>
              <a:gd name="T101" fmla="*/ 9635 h 8621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lnTo>
                  <a:pt x="56885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lnTo>
                  <a:pt x="30886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lnTo>
                  <a:pt x="353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lnTo>
                  <a:pt x="57971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lnTo>
                  <a:pt x="353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endParaRPr lang="en-US"/>
          </a:p>
        </p:txBody>
      </p:sp>
      <p:pic>
        <p:nvPicPr>
          <p:cNvPr id="218116" name="Picture 2">
            <a:extLst>
              <a:ext uri="{FF2B5EF4-FFF2-40B4-BE49-F238E27FC236}">
                <a16:creationId xmlns:a16="http://schemas.microsoft.com/office/drawing/2014/main" id="{E55A009A-6121-4A3B-B907-5F17938598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1465263"/>
            <a:ext cx="2557462" cy="36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Google Shape;322;p47">
            <a:extLst>
              <a:ext uri="{FF2B5EF4-FFF2-40B4-BE49-F238E27FC236}">
                <a16:creationId xmlns:a16="http://schemas.microsoft.com/office/drawing/2014/main" id="{00B7410B-898D-4FB8-9BE8-AA50C5156E37}"/>
              </a:ext>
            </a:extLst>
          </p:cNvPr>
          <p:cNvSpPr>
            <a:spLocks/>
          </p:cNvSpPr>
          <p:nvPr/>
        </p:nvSpPr>
        <p:spPr bwMode="auto">
          <a:xfrm>
            <a:off x="1506539" y="1430338"/>
            <a:ext cx="1863725" cy="3922712"/>
          </a:xfrm>
          <a:custGeom>
            <a:avLst/>
            <a:gdLst>
              <a:gd name="T0" fmla="*/ 963511 w 25999"/>
              <a:gd name="T1" fmla="*/ 180101 h 54713"/>
              <a:gd name="T2" fmla="*/ 944013 w 25999"/>
              <a:gd name="T3" fmla="*/ 228782 h 54713"/>
              <a:gd name="T4" fmla="*/ 895411 w 25999"/>
              <a:gd name="T5" fmla="*/ 209281 h 54713"/>
              <a:gd name="T6" fmla="*/ 914837 w 25999"/>
              <a:gd name="T7" fmla="*/ 160599 h 54713"/>
              <a:gd name="T8" fmla="*/ 1080285 w 25999"/>
              <a:gd name="T9" fmla="*/ 335825 h 54713"/>
              <a:gd name="T10" fmla="*/ 1070536 w 25999"/>
              <a:gd name="T11" fmla="*/ 360202 h 54713"/>
              <a:gd name="T12" fmla="*/ 778565 w 25999"/>
              <a:gd name="T13" fmla="*/ 360202 h 54713"/>
              <a:gd name="T14" fmla="*/ 778565 w 25999"/>
              <a:gd name="T15" fmla="*/ 326074 h 54713"/>
              <a:gd name="T16" fmla="*/ 1717775 w 25999"/>
              <a:gd name="T17" fmla="*/ 564607 h 54713"/>
              <a:gd name="T18" fmla="*/ 141147 w 25999"/>
              <a:gd name="T19" fmla="*/ 3353301 h 54713"/>
              <a:gd name="T20" fmla="*/ 900214 w 25999"/>
              <a:gd name="T21" fmla="*/ 3479845 h 54713"/>
              <a:gd name="T22" fmla="*/ 807812 w 25999"/>
              <a:gd name="T23" fmla="*/ 3543081 h 54713"/>
              <a:gd name="T24" fmla="*/ 783440 w 25999"/>
              <a:gd name="T25" fmla="*/ 3659874 h 54713"/>
              <a:gd name="T26" fmla="*/ 846737 w 25999"/>
              <a:gd name="T27" fmla="*/ 3752362 h 54713"/>
              <a:gd name="T28" fmla="*/ 958637 w 25999"/>
              <a:gd name="T29" fmla="*/ 3776667 h 54713"/>
              <a:gd name="T30" fmla="*/ 1055984 w 25999"/>
              <a:gd name="T31" fmla="*/ 3713431 h 54713"/>
              <a:gd name="T32" fmla="*/ 1075411 w 25999"/>
              <a:gd name="T33" fmla="*/ 3596638 h 54713"/>
              <a:gd name="T34" fmla="*/ 1012185 w 25999"/>
              <a:gd name="T35" fmla="*/ 3504150 h 54713"/>
              <a:gd name="T36" fmla="*/ 929461 w 25999"/>
              <a:gd name="T37" fmla="*/ 3465219 h 54713"/>
              <a:gd name="T38" fmla="*/ 1046235 w 25999"/>
              <a:gd name="T39" fmla="*/ 3513900 h 54713"/>
              <a:gd name="T40" fmla="*/ 1094909 w 25999"/>
              <a:gd name="T41" fmla="*/ 3630694 h 54713"/>
              <a:gd name="T42" fmla="*/ 1046235 w 25999"/>
              <a:gd name="T43" fmla="*/ 3742611 h 54713"/>
              <a:gd name="T44" fmla="*/ 929461 w 25999"/>
              <a:gd name="T45" fmla="*/ 3791293 h 54713"/>
              <a:gd name="T46" fmla="*/ 817490 w 25999"/>
              <a:gd name="T47" fmla="*/ 3742611 h 54713"/>
              <a:gd name="T48" fmla="*/ 768888 w 25999"/>
              <a:gd name="T49" fmla="*/ 3630694 h 54713"/>
              <a:gd name="T50" fmla="*/ 817490 w 25999"/>
              <a:gd name="T51" fmla="*/ 3513900 h 54713"/>
              <a:gd name="T52" fmla="*/ 929461 w 25999"/>
              <a:gd name="T53" fmla="*/ 3465219 h 54713"/>
              <a:gd name="T54" fmla="*/ 150896 w 25999"/>
              <a:gd name="T55" fmla="*/ 87613 h 54713"/>
              <a:gd name="T56" fmla="*/ 53548 w 25999"/>
              <a:gd name="T57" fmla="*/ 233658 h 54713"/>
              <a:gd name="T58" fmla="*/ 68172 w 25999"/>
              <a:gd name="T59" fmla="*/ 3727985 h 54713"/>
              <a:gd name="T60" fmla="*/ 189821 w 25999"/>
              <a:gd name="T61" fmla="*/ 3849725 h 54713"/>
              <a:gd name="T62" fmla="*/ 1630177 w 25999"/>
              <a:gd name="T63" fmla="*/ 3864280 h 54713"/>
              <a:gd name="T64" fmla="*/ 1771252 w 25999"/>
              <a:gd name="T65" fmla="*/ 3766988 h 54713"/>
              <a:gd name="T66" fmla="*/ 1815051 w 25999"/>
              <a:gd name="T67" fmla="*/ 277464 h 54713"/>
              <a:gd name="T68" fmla="*/ 1746951 w 25999"/>
              <a:gd name="T69" fmla="*/ 116793 h 54713"/>
              <a:gd name="T70" fmla="*/ 1581503 w 25999"/>
              <a:gd name="T71" fmla="*/ 48682 h 54713"/>
              <a:gd name="T72" fmla="*/ 1678779 w 25999"/>
              <a:gd name="T73" fmla="*/ 58432 h 54713"/>
              <a:gd name="T74" fmla="*/ 1805302 w 25999"/>
              <a:gd name="T75" fmla="*/ 184976 h 54713"/>
              <a:gd name="T76" fmla="*/ 1819926 w 25999"/>
              <a:gd name="T77" fmla="*/ 3689054 h 54713"/>
              <a:gd name="T78" fmla="*/ 1717775 w 25999"/>
              <a:gd name="T79" fmla="*/ 3839975 h 54713"/>
              <a:gd name="T80" fmla="*/ 282294 w 25999"/>
              <a:gd name="T81" fmla="*/ 3883781 h 54713"/>
              <a:gd name="T82" fmla="*/ 111971 w 25999"/>
              <a:gd name="T83" fmla="*/ 3810723 h 54713"/>
              <a:gd name="T84" fmla="*/ 38925 w 25999"/>
              <a:gd name="T85" fmla="*/ 3640444 h 54713"/>
              <a:gd name="T86" fmla="*/ 82724 w 25999"/>
              <a:gd name="T87" fmla="*/ 146045 h 54713"/>
              <a:gd name="T88" fmla="*/ 233620 w 25999"/>
              <a:gd name="T89" fmla="*/ 43806 h 54713"/>
              <a:gd name="T90" fmla="*/ 223871 w 25999"/>
              <a:gd name="T91" fmla="*/ 4875 h 54713"/>
              <a:gd name="T92" fmla="*/ 48674 w 25999"/>
              <a:gd name="T93" fmla="*/ 121668 h 54713"/>
              <a:gd name="T94" fmla="*/ 0 w 25999"/>
              <a:gd name="T95" fmla="*/ 3640444 h 54713"/>
              <a:gd name="T96" fmla="*/ 82724 w 25999"/>
              <a:gd name="T97" fmla="*/ 3839975 h 54713"/>
              <a:gd name="T98" fmla="*/ 282294 w 25999"/>
              <a:gd name="T99" fmla="*/ 3922712 h 54713"/>
              <a:gd name="T100" fmla="*/ 1737202 w 25999"/>
              <a:gd name="T101" fmla="*/ 3874030 h 54713"/>
              <a:gd name="T102" fmla="*/ 1858850 w 25999"/>
              <a:gd name="T103" fmla="*/ 3693930 h 54713"/>
              <a:gd name="T104" fmla="*/ 1844227 w 25999"/>
              <a:gd name="T105" fmla="*/ 170350 h 54713"/>
              <a:gd name="T106" fmla="*/ 1688528 w 25999"/>
              <a:gd name="T107" fmla="*/ 19501 h 5471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lnTo>
                  <a:pt x="14934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lnTo>
                  <a:pt x="23963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lnTo>
                  <a:pt x="12558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lnTo>
                  <a:pt x="3938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lnTo>
                  <a:pt x="22062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lnTo>
                  <a:pt x="3938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222210" name="Google Shape;323;p47">
            <a:extLst>
              <a:ext uri="{FF2B5EF4-FFF2-40B4-BE49-F238E27FC236}">
                <a16:creationId xmlns:a16="http://schemas.microsoft.com/office/drawing/2014/main" id="{F864E4E4-EE92-4B3F-89D6-B31527EF6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1997076"/>
            <a:ext cx="1589088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666666"/>
                </a:solidFill>
                <a:latin typeface="Lato Light" pitchFamily="34" charset="0"/>
                <a:sym typeface="Lato Light" pitchFamily="34" charset="0"/>
              </a:rPr>
              <a:t>Place your screenshot here</a:t>
            </a:r>
          </a:p>
        </p:txBody>
      </p:sp>
      <p:sp>
        <p:nvSpPr>
          <p:cNvPr id="222211" name="Google Shape;324;p47">
            <a:extLst>
              <a:ext uri="{FF2B5EF4-FFF2-40B4-BE49-F238E27FC236}">
                <a16:creationId xmlns:a16="http://schemas.microsoft.com/office/drawing/2014/main" id="{6A618A5A-2871-42B3-828A-6E888140B1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12E4FCC2-456E-4623-AC7A-ABC8D3B5ECC7}" type="slidenum">
              <a:rPr lang="en-US" altLang="en-US" sz="1800">
                <a:solidFill>
                  <a:srgbClr val="FFFFFF"/>
                </a:solidFill>
                <a:latin typeface="Lato Light" pitchFamily="34" charset="0"/>
                <a:sym typeface="Lato Light" pitchFamily="34" charset="0"/>
              </a:rPr>
              <a:pPr/>
              <a:t>18</a:t>
            </a:fld>
            <a:endParaRPr lang="en-US" altLang="en-US" sz="1800">
              <a:solidFill>
                <a:srgbClr val="FFFFFF"/>
              </a:solidFill>
              <a:latin typeface="Lato Light" pitchFamily="34" charset="0"/>
              <a:sym typeface="Lato Light" pitchFamily="34" charset="0"/>
            </a:endParaRPr>
          </a:p>
        </p:txBody>
      </p:sp>
      <p:sp>
        <p:nvSpPr>
          <p:cNvPr id="222212" name="Google Shape;325;p47">
            <a:extLst>
              <a:ext uri="{FF2B5EF4-FFF2-40B4-BE49-F238E27FC236}">
                <a16:creationId xmlns:a16="http://schemas.microsoft.com/office/drawing/2014/main" id="{58889750-F597-4D3B-8FC4-337E50B2FA8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92701" y="1147763"/>
            <a:ext cx="3986213" cy="4254500"/>
          </a:xfrm>
        </p:spPr>
        <p:txBody>
          <a:bodyPr anchor="ctr"/>
          <a:lstStyle/>
          <a:p>
            <a:pPr>
              <a:spcBef>
                <a:spcPts val="600"/>
              </a:spcBef>
              <a:buClr>
                <a:srgbClr val="B7B7B7"/>
              </a:buClr>
              <a:buSzPts val="1800"/>
              <a:buNone/>
            </a:pPr>
            <a:r>
              <a:rPr lang="en-US" altLang="en-US" sz="4800" b="1">
                <a:latin typeface="Lato" pitchFamily="34" charset="0"/>
                <a:cs typeface="Arial" panose="020B0604020202020204" pitchFamily="34" charset="0"/>
                <a:sym typeface="Lato" pitchFamily="34" charset="0"/>
              </a:rPr>
              <a:t>Sign up for the </a:t>
            </a:r>
            <a:r>
              <a:rPr lang="en-US" altLang="en-US" sz="4800" b="1" i="1">
                <a:latin typeface="Lato" pitchFamily="34" charset="0"/>
                <a:cs typeface="Arial" panose="020B0604020202020204" pitchFamily="34" charset="0"/>
                <a:sym typeface="Lato" pitchFamily="34" charset="0"/>
              </a:rPr>
              <a:t>Healthy Native Youth</a:t>
            </a:r>
            <a:r>
              <a:rPr lang="en-US" altLang="en-US" sz="4800" b="1">
                <a:latin typeface="Lato" pitchFamily="34" charset="0"/>
                <a:cs typeface="Arial" panose="020B0604020202020204" pitchFamily="34" charset="0"/>
                <a:sym typeface="Lato" pitchFamily="34" charset="0"/>
              </a:rPr>
              <a:t> Newsletter!</a:t>
            </a:r>
          </a:p>
          <a:p>
            <a:pPr>
              <a:spcBef>
                <a:spcPts val="600"/>
              </a:spcBef>
              <a:buClr>
                <a:srgbClr val="B7B7B7"/>
              </a:buClr>
              <a:buSzPts val="1800"/>
              <a:buNone/>
            </a:pPr>
            <a:r>
              <a:rPr lang="en-US" altLang="en-US" sz="1900">
                <a:solidFill>
                  <a:srgbClr val="FFFFFF"/>
                </a:solidFill>
                <a:latin typeface="Lato Light" pitchFamily="34" charset="0"/>
                <a:cs typeface="Arial" panose="020B0604020202020204" pitchFamily="34" charset="0"/>
                <a:sym typeface="Lato Light" pitchFamily="34" charset="0"/>
              </a:rPr>
              <a:t>Stay up to Date with the Latest!</a:t>
            </a:r>
            <a:endParaRPr lang="en-US" altLang="en-US">
              <a:solidFill>
                <a:srgbClr val="FFFFFF"/>
              </a:solidFill>
              <a:latin typeface="Lato Light" pitchFamily="34" charset="0"/>
              <a:cs typeface="Arial" panose="020B0604020202020204" pitchFamily="34" charset="0"/>
              <a:sym typeface="Lato Light" pitchFamily="34" charset="0"/>
            </a:endParaRPr>
          </a:p>
        </p:txBody>
      </p:sp>
      <p:pic>
        <p:nvPicPr>
          <p:cNvPr id="222213" name="Google Shape;326;p47">
            <a:extLst>
              <a:ext uri="{FF2B5EF4-FFF2-40B4-BE49-F238E27FC236}">
                <a16:creationId xmlns:a16="http://schemas.microsoft.com/office/drawing/2014/main" id="{9F41E23B-89CE-4509-9114-83D78408A94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997076"/>
            <a:ext cx="1589088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Google Shape;340;p49">
            <a:extLst>
              <a:ext uri="{FF2B5EF4-FFF2-40B4-BE49-F238E27FC236}">
                <a16:creationId xmlns:a16="http://schemas.microsoft.com/office/drawing/2014/main" id="{51CD904A-E616-4E34-BD9B-1BC4D8BEEF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9901" y="1741488"/>
            <a:ext cx="5510213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434343"/>
              </a:buClr>
              <a:buFont typeface="Lato Hairline" pitchFamily="34" charset="0"/>
              <a:buNone/>
            </a:pPr>
            <a:r>
              <a:rPr lang="en-US" altLang="en-US" sz="4800">
                <a:latin typeface="Lato Hairline" pitchFamily="34" charset="0"/>
                <a:cs typeface="Lato Hairline" pitchFamily="34" charset="0"/>
                <a:sym typeface="Lato Hairline" pitchFamily="34" charset="0"/>
              </a:rPr>
              <a:t>Funding Credit</a:t>
            </a:r>
          </a:p>
        </p:txBody>
      </p:sp>
      <p:sp>
        <p:nvSpPr>
          <p:cNvPr id="201730" name="Google Shape;341;p49">
            <a:extLst>
              <a:ext uri="{FF2B5EF4-FFF2-40B4-BE49-F238E27FC236}">
                <a16:creationId xmlns:a16="http://schemas.microsoft.com/office/drawing/2014/main" id="{6DCC47D7-DB82-4B10-B3BA-88558C77E8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07988" y="2695575"/>
            <a:ext cx="5283200" cy="2605088"/>
          </a:xfrm>
        </p:spPr>
        <p:txBody>
          <a:bodyPr/>
          <a:lstStyle/>
          <a:p>
            <a:pPr marL="0" inden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B7B7B7"/>
              </a:buClr>
              <a:buNone/>
            </a:pPr>
            <a:r>
              <a:rPr lang="en-US" altLang="en-US" sz="2400">
                <a:latin typeface="Lato Hairline" pitchFamily="34" charset="0"/>
                <a:cs typeface="Arial" panose="020B0604020202020204" pitchFamily="34" charset="0"/>
                <a:sym typeface="Lato Hairline" pitchFamily="34" charset="0"/>
              </a:rPr>
              <a:t>Our projects are funded by the Indian Health Service HIV and behavioral health programs. This work is also supported with funds from the Minority AIDS Initiative Fund.</a:t>
            </a:r>
          </a:p>
          <a:p>
            <a:pPr marL="0" indent="0">
              <a:spcAft>
                <a:spcPct val="0"/>
              </a:spcAft>
              <a:buClr>
                <a:srgbClr val="B7B7B7"/>
              </a:buClr>
              <a:buNone/>
            </a:pPr>
            <a:endParaRPr lang="en-US" altLang="en-US" sz="1800">
              <a:solidFill>
                <a:srgbClr val="666666"/>
              </a:solidFill>
              <a:latin typeface="Lato Light" pitchFamily="34" charset="0"/>
              <a:cs typeface="Arial" panose="020B0604020202020204" pitchFamily="34" charset="0"/>
              <a:sym typeface="Lato Light" pitchFamily="34" charset="0"/>
            </a:endParaRPr>
          </a:p>
        </p:txBody>
      </p:sp>
      <p:sp>
        <p:nvSpPr>
          <p:cNvPr id="201731" name="Google Shape;342;p49">
            <a:extLst>
              <a:ext uri="{FF2B5EF4-FFF2-40B4-BE49-F238E27FC236}">
                <a16:creationId xmlns:a16="http://schemas.microsoft.com/office/drawing/2014/main" id="{3C77FCA3-689D-4B26-AA8A-EB021B2DF7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E0990F02-D8AB-4211-863B-D22092182F47}" type="slidenum">
              <a:rPr lang="en-US" altLang="en-US" sz="1800">
                <a:solidFill>
                  <a:srgbClr val="FFFFFF"/>
                </a:solidFill>
                <a:latin typeface="Lato Light" pitchFamily="34" charset="0"/>
                <a:sym typeface="Lato Light" pitchFamily="34" charset="0"/>
              </a:rPr>
              <a:pPr/>
              <a:t>19</a:t>
            </a:fld>
            <a:endParaRPr lang="en-US" altLang="en-US" sz="1800">
              <a:solidFill>
                <a:srgbClr val="FFFFFF"/>
              </a:solidFill>
              <a:latin typeface="Lato Light" pitchFamily="34" charset="0"/>
              <a:sym typeface="Lato Light" pitchFamily="34" charset="0"/>
            </a:endParaRPr>
          </a:p>
        </p:txBody>
      </p:sp>
      <p:pic>
        <p:nvPicPr>
          <p:cNvPr id="201732" name="Picture 1">
            <a:extLst>
              <a:ext uri="{FF2B5EF4-FFF2-40B4-BE49-F238E27FC236}">
                <a16:creationId xmlns:a16="http://schemas.microsoft.com/office/drawing/2014/main" id="{94D19B2B-DC23-49B2-994C-4B4FB00123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1" y="584200"/>
            <a:ext cx="28940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601590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5E4B1E-FAF2-4F3F-BF07-C20FB3D355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334" t="20371" r="30833" b="15926"/>
          <a:stretch/>
        </p:blipFill>
        <p:spPr>
          <a:xfrm>
            <a:off x="2667000" y="152400"/>
            <a:ext cx="3810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44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1" name="Google Shape;342;p49">
            <a:extLst>
              <a:ext uri="{FF2B5EF4-FFF2-40B4-BE49-F238E27FC236}">
                <a16:creationId xmlns:a16="http://schemas.microsoft.com/office/drawing/2014/main" id="{3C77FCA3-689D-4B26-AA8A-EB021B2DF7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E0990F02-D8AB-4211-863B-D22092182F47}" type="slidenum">
              <a:rPr lang="en-US" altLang="en-US" sz="1800">
                <a:solidFill>
                  <a:srgbClr val="FFFFFF"/>
                </a:solidFill>
                <a:latin typeface="Lato Light" pitchFamily="34" charset="0"/>
                <a:sym typeface="Lato Light" pitchFamily="34" charset="0"/>
              </a:rPr>
              <a:pPr/>
              <a:t>20</a:t>
            </a:fld>
            <a:endParaRPr lang="en-US" altLang="en-US" sz="1800">
              <a:solidFill>
                <a:srgbClr val="FFFFFF"/>
              </a:solidFill>
              <a:latin typeface="Lato Light" pitchFamily="34" charset="0"/>
              <a:sym typeface="Lato Light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1DA189-8B15-4AC7-9462-FEB13814F3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00" t="23333" r="40833" b="21852"/>
          <a:stretch/>
        </p:blipFill>
        <p:spPr>
          <a:xfrm>
            <a:off x="210493" y="244157"/>
            <a:ext cx="8628707" cy="638524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1" name="Google Shape;342;p49">
            <a:extLst>
              <a:ext uri="{FF2B5EF4-FFF2-40B4-BE49-F238E27FC236}">
                <a16:creationId xmlns:a16="http://schemas.microsoft.com/office/drawing/2014/main" id="{3C77FCA3-689D-4B26-AA8A-EB021B2DF7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E0990F02-D8AB-4211-863B-D22092182F47}" type="slidenum">
              <a:rPr lang="en-US" altLang="en-US" sz="1800">
                <a:solidFill>
                  <a:srgbClr val="FFFFFF"/>
                </a:solidFill>
                <a:latin typeface="Lato Light" pitchFamily="34" charset="0"/>
                <a:sym typeface="Lato Light" pitchFamily="34" charset="0"/>
              </a:rPr>
              <a:pPr/>
              <a:t>21</a:t>
            </a:fld>
            <a:endParaRPr lang="en-US" altLang="en-US" sz="1800">
              <a:solidFill>
                <a:srgbClr val="FFFFFF"/>
              </a:solidFill>
              <a:latin typeface="Lato Light" pitchFamily="34" charset="0"/>
              <a:sym typeface="Lato Light" pitchFamily="34" charset="0"/>
            </a:endParaRPr>
          </a:p>
        </p:txBody>
      </p:sp>
      <p:pic>
        <p:nvPicPr>
          <p:cNvPr id="201732" name="Picture 1">
            <a:extLst>
              <a:ext uri="{FF2B5EF4-FFF2-40B4-BE49-F238E27FC236}">
                <a16:creationId xmlns:a16="http://schemas.microsoft.com/office/drawing/2014/main" id="{94D19B2B-DC23-49B2-994C-4B4FB00123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1" y="-304800"/>
            <a:ext cx="28940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1DA189-8B15-4AC7-9462-FEB13814F3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00" t="23333" r="61477" b="68670"/>
          <a:stretch/>
        </p:blipFill>
        <p:spPr>
          <a:xfrm>
            <a:off x="436255" y="1905000"/>
            <a:ext cx="3810000" cy="8152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D27E56D-185D-4325-AF31-96883C34E7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33" t="42592" r="29375" b="14445"/>
          <a:stretch/>
        </p:blipFill>
        <p:spPr>
          <a:xfrm>
            <a:off x="458557" y="3408556"/>
            <a:ext cx="8305800" cy="309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0209"/>
      </p:ext>
    </p:ext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1" name="Google Shape;342;p49">
            <a:extLst>
              <a:ext uri="{FF2B5EF4-FFF2-40B4-BE49-F238E27FC236}">
                <a16:creationId xmlns:a16="http://schemas.microsoft.com/office/drawing/2014/main" id="{3C77FCA3-689D-4B26-AA8A-EB021B2DF7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E0990F02-D8AB-4211-863B-D22092182F47}" type="slidenum">
              <a:rPr lang="en-US" altLang="en-US" sz="1800">
                <a:solidFill>
                  <a:srgbClr val="FFFFFF"/>
                </a:solidFill>
                <a:latin typeface="Lato Light" pitchFamily="34" charset="0"/>
                <a:sym typeface="Lato Light" pitchFamily="34" charset="0"/>
              </a:rPr>
              <a:pPr/>
              <a:t>22</a:t>
            </a:fld>
            <a:endParaRPr lang="en-US" altLang="en-US" sz="1800">
              <a:solidFill>
                <a:srgbClr val="FFFFFF"/>
              </a:solidFill>
              <a:latin typeface="Lato Light" pitchFamily="34" charset="0"/>
              <a:sym typeface="Lato Light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1DA189-8B15-4AC7-9462-FEB13814F3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00" t="23333" r="61477" b="68670"/>
          <a:stretch/>
        </p:blipFill>
        <p:spPr>
          <a:xfrm>
            <a:off x="152400" y="207859"/>
            <a:ext cx="3810000" cy="8152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375126-5D8F-48D5-8FF6-F8537C84D7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67" t="21852" r="30833" b="7037"/>
          <a:stretch/>
        </p:blipFill>
        <p:spPr>
          <a:xfrm>
            <a:off x="327916" y="1143000"/>
            <a:ext cx="8587484" cy="549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66340"/>
      </p:ext>
    </p:extLst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1" name="Google Shape;342;p49">
            <a:extLst>
              <a:ext uri="{FF2B5EF4-FFF2-40B4-BE49-F238E27FC236}">
                <a16:creationId xmlns:a16="http://schemas.microsoft.com/office/drawing/2014/main" id="{3C77FCA3-689D-4B26-AA8A-EB021B2DF7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E0990F02-D8AB-4211-863B-D22092182F47}" type="slidenum">
              <a:rPr lang="en-US" altLang="en-US" sz="1800">
                <a:solidFill>
                  <a:srgbClr val="FFFFFF"/>
                </a:solidFill>
                <a:latin typeface="Lato Light" pitchFamily="34" charset="0"/>
                <a:sym typeface="Lato Light" pitchFamily="34" charset="0"/>
              </a:rPr>
              <a:pPr/>
              <a:t>23</a:t>
            </a:fld>
            <a:endParaRPr lang="en-US" altLang="en-US" sz="1800">
              <a:solidFill>
                <a:srgbClr val="FFFFFF"/>
              </a:solidFill>
              <a:latin typeface="Lato Light" pitchFamily="34" charset="0"/>
              <a:sym typeface="Lato Light" pitchFamily="34" charset="0"/>
            </a:endParaRPr>
          </a:p>
        </p:txBody>
      </p:sp>
      <p:pic>
        <p:nvPicPr>
          <p:cNvPr id="201732" name="Picture 1">
            <a:extLst>
              <a:ext uri="{FF2B5EF4-FFF2-40B4-BE49-F238E27FC236}">
                <a16:creationId xmlns:a16="http://schemas.microsoft.com/office/drawing/2014/main" id="{94D19B2B-DC23-49B2-994C-4B4FB00123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1" y="-228600"/>
            <a:ext cx="28940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1DA189-8B15-4AC7-9462-FEB13814F3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00" t="23333" r="61477" b="68670"/>
          <a:stretch/>
        </p:blipFill>
        <p:spPr>
          <a:xfrm>
            <a:off x="392653" y="2384800"/>
            <a:ext cx="3810000" cy="8152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5B4938F-13EA-4EC8-8223-001607A0DF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66" t="38148" r="31667" b="23333"/>
          <a:stretch/>
        </p:blipFill>
        <p:spPr>
          <a:xfrm>
            <a:off x="609599" y="3429000"/>
            <a:ext cx="8013867" cy="281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95262"/>
      </p:ext>
    </p:extLst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9091B-0D92-4B32-B008-F354ACA5A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95599"/>
            <a:ext cx="7762875" cy="548640"/>
          </a:xfrm>
        </p:spPr>
        <p:txBody>
          <a:bodyPr/>
          <a:lstStyle/>
          <a:p>
            <a:pPr algn="ctr"/>
            <a:r>
              <a:rPr lang="en-US" dirty="0"/>
              <a:t>Where to Find us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14D72-8A1B-4272-ABAD-CC3D05F99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6400"/>
            <a:ext cx="7646670" cy="121920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NPAIHB</a:t>
            </a:r>
          </a:p>
        </p:txBody>
      </p:sp>
    </p:spTree>
    <p:extLst>
      <p:ext uri="{BB962C8B-B14F-4D97-AF65-F5344CB8AC3E}">
        <p14:creationId xmlns:p14="http://schemas.microsoft.com/office/powerpoint/2010/main" val="1915672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7" name="Title 1">
            <a:extLst>
              <a:ext uri="{FF2B5EF4-FFF2-40B4-BE49-F238E27FC236}">
                <a16:creationId xmlns:a16="http://schemas.microsoft.com/office/drawing/2014/main" id="{3CD82180-BFDA-4236-A23A-C4810753E7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7001" y="1001713"/>
            <a:ext cx="6804025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434343"/>
              </a:buClr>
              <a:buFont typeface="Lato Hairline" pitchFamily="34" charset="0"/>
              <a:buNone/>
            </a:pPr>
            <a:r>
              <a:rPr lang="en-US" altLang="en-US" sz="2400">
                <a:solidFill>
                  <a:srgbClr val="434343"/>
                </a:solidFill>
                <a:latin typeface="Lato Hairline" pitchFamily="34" charset="0"/>
                <a:cs typeface="Arial" panose="020B0604020202020204" pitchFamily="34" charset="0"/>
                <a:sym typeface="Lato Hairline" pitchFamily="34" charset="0"/>
              </a:rPr>
              <a:t>Northwest Portland Area Indian Health Board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D8E5B3-B8B0-42AE-B7B5-2920AD06B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001" y="2009775"/>
            <a:ext cx="2320925" cy="389255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Clr>
                <a:schemeClr val="lt2"/>
              </a:buClr>
              <a:buNone/>
              <a:defRPr/>
            </a:pPr>
            <a:r>
              <a:rPr lang="en-US" sz="1050" b="1" dirty="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Stephanie Craig Rushing, PhD, MPH</a:t>
            </a:r>
            <a:endParaRPr lang="en-US" sz="1050" dirty="0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indent="0">
              <a:buClr>
                <a:schemeClr val="lt2"/>
              </a:buClr>
              <a:buNone/>
              <a:defRPr/>
            </a:pPr>
            <a:r>
              <a:rPr lang="en-US" sz="1050" dirty="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Principal Investigator</a:t>
            </a:r>
          </a:p>
          <a:p>
            <a:pPr marL="0" indent="0">
              <a:buClr>
                <a:schemeClr val="lt2"/>
              </a:buClr>
              <a:buNone/>
              <a:defRPr/>
            </a:pPr>
            <a:r>
              <a:rPr lang="en-US" sz="1050" dirty="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  <a:hlinkClick r:id="rId4"/>
              </a:rPr>
              <a:t>scraig@npaihb.org</a:t>
            </a:r>
            <a:endParaRPr lang="en-US" sz="1050" dirty="0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indent="0">
              <a:buClr>
                <a:schemeClr val="lt2"/>
              </a:buClr>
              <a:buNone/>
              <a:defRPr/>
            </a:pPr>
            <a:endParaRPr lang="en-US" sz="1050" dirty="0">
              <a:solidFill>
                <a:srgbClr val="7030A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indent="0">
              <a:buClr>
                <a:schemeClr val="lt2"/>
              </a:buClr>
              <a:buNone/>
              <a:defRPr/>
            </a:pPr>
            <a:r>
              <a:rPr lang="en-US" sz="1050" b="1" dirty="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Jessica </a:t>
            </a:r>
            <a:r>
              <a:rPr lang="en-US" sz="1050" b="1" dirty="0" err="1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Leston</a:t>
            </a:r>
            <a:r>
              <a:rPr lang="en-US" sz="1050" b="1" dirty="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, MPH</a:t>
            </a:r>
          </a:p>
          <a:p>
            <a:pPr marL="0" indent="0">
              <a:buClr>
                <a:schemeClr val="lt2"/>
              </a:buClr>
              <a:buNone/>
              <a:defRPr/>
            </a:pPr>
            <a:r>
              <a:rPr lang="en-US" sz="1050" dirty="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STD/HIV Clinical Services Director</a:t>
            </a:r>
          </a:p>
          <a:p>
            <a:pPr marL="0" indent="0">
              <a:buClr>
                <a:schemeClr val="lt2"/>
              </a:buClr>
              <a:buNone/>
              <a:defRPr/>
            </a:pPr>
            <a:r>
              <a:rPr lang="en-US" sz="1050" dirty="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  <a:hlinkClick r:id="rId5"/>
              </a:rPr>
              <a:t>jleston@npaihb.org</a:t>
            </a:r>
            <a:endParaRPr lang="en-US" sz="1050" dirty="0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indent="0">
              <a:buClr>
                <a:schemeClr val="lt2"/>
              </a:buClr>
              <a:buNone/>
              <a:defRPr/>
            </a:pPr>
            <a:endParaRPr lang="en-US" sz="1050" dirty="0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indent="0">
              <a:buClr>
                <a:schemeClr val="lt2"/>
              </a:buClr>
              <a:buNone/>
              <a:defRPr/>
            </a:pPr>
            <a:r>
              <a:rPr lang="en-US" sz="1050" b="1" dirty="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Colbie Caughlan, MPH</a:t>
            </a:r>
          </a:p>
          <a:p>
            <a:pPr marL="0" indent="0">
              <a:buClr>
                <a:schemeClr val="lt2"/>
              </a:buClr>
              <a:buNone/>
              <a:defRPr/>
            </a:pPr>
            <a:r>
              <a:rPr lang="en-US" sz="1050" dirty="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THRIVE Project Director  </a:t>
            </a:r>
          </a:p>
          <a:p>
            <a:pPr marL="0" indent="0">
              <a:buClr>
                <a:schemeClr val="lt2"/>
              </a:buClr>
              <a:buNone/>
              <a:defRPr/>
            </a:pPr>
            <a:r>
              <a:rPr lang="en-US" sz="1050" dirty="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  <a:hlinkClick r:id="rId6"/>
              </a:rPr>
              <a:t>ccaughlan@npaihb.org</a:t>
            </a:r>
            <a:endParaRPr lang="en-US" sz="1050" dirty="0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indent="0">
              <a:buClr>
                <a:schemeClr val="lt2"/>
              </a:buClr>
              <a:buNone/>
              <a:defRPr/>
            </a:pPr>
            <a:endParaRPr lang="en-US" sz="1050" dirty="0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342900" indent="-342900">
              <a:buClr>
                <a:schemeClr val="lt2"/>
              </a:buClr>
              <a:buNone/>
              <a:defRPr/>
            </a:pPr>
            <a:r>
              <a:rPr lang="en-US" sz="1050" b="1" dirty="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Celena McCray, MPH	</a:t>
            </a:r>
          </a:p>
          <a:p>
            <a:pPr marL="342900" indent="-342900">
              <a:buClr>
                <a:schemeClr val="lt2"/>
              </a:buClr>
              <a:buNone/>
              <a:defRPr/>
            </a:pPr>
            <a:r>
              <a:rPr lang="en-US" sz="1050" dirty="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WYSH Manager	</a:t>
            </a:r>
          </a:p>
          <a:p>
            <a:pPr marL="342900" indent="-342900">
              <a:buClr>
                <a:schemeClr val="lt2"/>
              </a:buClr>
              <a:buNone/>
              <a:defRPr/>
            </a:pPr>
            <a:r>
              <a:rPr lang="en-US" sz="1050" dirty="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  <a:hlinkClick r:id="rId7"/>
              </a:rPr>
              <a:t>cmccray@npaihb.org</a:t>
            </a:r>
            <a:r>
              <a:rPr lang="en-US" sz="1050" dirty="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</a:p>
          <a:p>
            <a:pPr marL="342900" indent="-342900">
              <a:buClr>
                <a:schemeClr val="lt2"/>
              </a:buClr>
              <a:buNone/>
              <a:defRPr/>
            </a:pPr>
            <a:endParaRPr lang="en-US" sz="1050" dirty="0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342900" indent="-342900">
              <a:buClr>
                <a:schemeClr val="lt2"/>
              </a:buClr>
              <a:buNone/>
              <a:defRPr/>
            </a:pPr>
            <a:endParaRPr lang="en-US" sz="1050" dirty="0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154305" indent="-154305">
              <a:buClr>
                <a:schemeClr val="lt2"/>
              </a:buClr>
              <a:buFont typeface="Wingdings 2"/>
              <a:buChar char=""/>
              <a:defRPr/>
            </a:pPr>
            <a:endParaRPr lang="en-US" sz="675" dirty="0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1E96A-BA3C-4746-B7CF-3CE8ADA971B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414589" y="2009775"/>
            <a:ext cx="1831975" cy="3773488"/>
          </a:xfrm>
        </p:spPr>
        <p:txBody>
          <a:bodyPr/>
          <a:lstStyle/>
          <a:p>
            <a:pPr marL="342900" indent="-342900">
              <a:buClr>
                <a:schemeClr val="lt2"/>
              </a:buClr>
              <a:buNone/>
              <a:defRPr/>
            </a:pPr>
            <a:r>
              <a:rPr lang="en-US" sz="1000" b="1" dirty="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Roger Peterson</a:t>
            </a:r>
          </a:p>
          <a:p>
            <a:pPr marL="342900" indent="-342900">
              <a:buClr>
                <a:schemeClr val="lt2"/>
              </a:buClr>
              <a:buNone/>
              <a:defRPr/>
            </a:pPr>
            <a:r>
              <a:rPr lang="en-US" sz="1000" dirty="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Text Messaging Specialist</a:t>
            </a:r>
          </a:p>
          <a:p>
            <a:pPr marL="342900" indent="-342900">
              <a:buClr>
                <a:schemeClr val="lt2"/>
              </a:buClr>
              <a:buNone/>
              <a:defRPr/>
            </a:pPr>
            <a:r>
              <a:rPr lang="en-US" sz="1000" dirty="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  <a:hlinkClick r:id="rId8"/>
              </a:rPr>
              <a:t>rpeterson@npaihb.org</a:t>
            </a:r>
            <a:endParaRPr lang="en-US" sz="1000" dirty="0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342900" indent="-342900">
              <a:buClr>
                <a:schemeClr val="lt2"/>
              </a:buClr>
              <a:buNone/>
              <a:defRPr/>
            </a:pPr>
            <a:endParaRPr lang="en-US" sz="1000" dirty="0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indent="0">
              <a:buClr>
                <a:schemeClr val="lt2"/>
              </a:buClr>
              <a:buNone/>
              <a:defRPr/>
            </a:pPr>
            <a:r>
              <a:rPr lang="en-US" sz="1000" b="1" dirty="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Amanda Gaston, MAT</a:t>
            </a:r>
          </a:p>
          <a:p>
            <a:pPr marL="0" indent="0">
              <a:buClr>
                <a:schemeClr val="lt2"/>
              </a:buClr>
              <a:buNone/>
              <a:defRPr/>
            </a:pPr>
            <a:r>
              <a:rPr lang="en-US" sz="1000" dirty="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Ask Auntie</a:t>
            </a:r>
          </a:p>
          <a:p>
            <a:pPr marL="342900" indent="-342900">
              <a:buClr>
                <a:schemeClr val="lt2"/>
              </a:buClr>
              <a:buNone/>
              <a:defRPr/>
            </a:pPr>
            <a:r>
              <a:rPr lang="en-US" sz="1000" dirty="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  <a:hlinkClick r:id="rId9"/>
              </a:rPr>
              <a:t>agaston@npaihb.org</a:t>
            </a:r>
            <a:endParaRPr lang="en-US" sz="1000" dirty="0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342900" indent="-342900">
              <a:buClr>
                <a:schemeClr val="lt2"/>
              </a:buClr>
              <a:buNone/>
              <a:defRPr/>
            </a:pPr>
            <a:endParaRPr lang="en-US" sz="1000" dirty="0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indent="0">
              <a:buClr>
                <a:schemeClr val="lt2"/>
              </a:buClr>
              <a:buNone/>
              <a:defRPr/>
            </a:pPr>
            <a:r>
              <a:rPr lang="en-US" sz="1000" b="1" dirty="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Lael Tate</a:t>
            </a:r>
          </a:p>
          <a:p>
            <a:pPr marL="0" indent="0">
              <a:buClr>
                <a:schemeClr val="lt2"/>
              </a:buClr>
              <a:buNone/>
              <a:defRPr/>
            </a:pPr>
            <a:r>
              <a:rPr lang="en-US" sz="1000" dirty="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THRIVE Project Coordinator</a:t>
            </a:r>
          </a:p>
          <a:p>
            <a:pPr marL="342900" indent="-342900">
              <a:buClr>
                <a:schemeClr val="lt2"/>
              </a:buClr>
              <a:buNone/>
              <a:defRPr/>
            </a:pPr>
            <a:r>
              <a:rPr lang="en-US" sz="1000" dirty="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  <a:hlinkClick r:id="rId10"/>
              </a:rPr>
              <a:t>ltate@npaihb.org</a:t>
            </a:r>
            <a:r>
              <a:rPr lang="en-US" sz="1000" dirty="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</a:p>
          <a:p>
            <a:pPr marL="342900" indent="-342900">
              <a:buClr>
                <a:schemeClr val="lt2"/>
              </a:buClr>
              <a:buNone/>
              <a:defRPr/>
            </a:pPr>
            <a:endParaRPr lang="en-US" sz="1000" dirty="0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indent="0">
              <a:buClr>
                <a:schemeClr val="lt2"/>
              </a:buClr>
              <a:buNone/>
              <a:defRPr/>
            </a:pPr>
            <a:r>
              <a:rPr lang="en-US" sz="1000" b="1" dirty="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Tommy Ghost Dog</a:t>
            </a:r>
          </a:p>
          <a:p>
            <a:pPr marL="0" indent="0">
              <a:buClr>
                <a:schemeClr val="lt2"/>
              </a:buClr>
              <a:buNone/>
              <a:defRPr/>
            </a:pPr>
            <a:r>
              <a:rPr lang="en-US" sz="1000" dirty="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We R Native Coordinator</a:t>
            </a:r>
          </a:p>
          <a:p>
            <a:pPr marL="342900" indent="-342900">
              <a:buClr>
                <a:schemeClr val="lt2"/>
              </a:buClr>
              <a:buNone/>
              <a:defRPr/>
            </a:pPr>
            <a:r>
              <a:rPr lang="en-US" sz="1000" dirty="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  <a:hlinkClick r:id="rId11"/>
              </a:rPr>
              <a:t>tghostdog@npaihb.org</a:t>
            </a:r>
            <a:endParaRPr lang="en-US" sz="1000" dirty="0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342900" indent="-342900">
              <a:buClr>
                <a:schemeClr val="lt2"/>
              </a:buClr>
              <a:buNone/>
              <a:defRPr/>
            </a:pPr>
            <a:r>
              <a:rPr lang="en-US" sz="1000" dirty="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</a:p>
          <a:p>
            <a:pPr marL="342900" indent="-342900">
              <a:buClr>
                <a:schemeClr val="lt2"/>
              </a:buClr>
              <a:buNone/>
              <a:defRPr/>
            </a:pPr>
            <a:endParaRPr lang="en-US" sz="1000" dirty="0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eaLnBrk="1" fontAlgn="auto" hangingPunct="1">
              <a:buClr>
                <a:schemeClr val="lt2"/>
              </a:buClr>
              <a:buFont typeface="Lato Light"/>
              <a:buChar char="×"/>
              <a:defRPr/>
            </a:pPr>
            <a:endParaRPr lang="en-US" sz="1000" dirty="0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75460" name="Text Placeholder 4">
            <a:extLst>
              <a:ext uri="{FF2B5EF4-FFF2-40B4-BE49-F238E27FC236}">
                <a16:creationId xmlns:a16="http://schemas.microsoft.com/office/drawing/2014/main" id="{3AADBD15-4B8E-4AEF-90AB-D1A7A87FDD3C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340225" y="2009775"/>
            <a:ext cx="2432050" cy="3773488"/>
          </a:xfrm>
        </p:spPr>
        <p:txBody>
          <a:bodyPr/>
          <a:lstStyle/>
          <a:p>
            <a:pPr marL="342900" indent="-342900">
              <a:spcAft>
                <a:spcPct val="0"/>
              </a:spcAft>
              <a:buClr>
                <a:srgbClr val="B7B7B7"/>
              </a:buClr>
              <a:buNone/>
            </a:pPr>
            <a:r>
              <a:rPr lang="en-US" altLang="en-US" sz="1000" b="1">
                <a:solidFill>
                  <a:srgbClr val="666666"/>
                </a:solidFill>
                <a:latin typeface="Lato Light" pitchFamily="34" charset="0"/>
                <a:cs typeface="Arial" panose="020B0604020202020204" pitchFamily="34" charset="0"/>
                <a:sym typeface="Lato Light" pitchFamily="34" charset="0"/>
              </a:rPr>
              <a:t>Michelle Singer</a:t>
            </a:r>
          </a:p>
          <a:p>
            <a:pPr marL="342900" indent="-342900">
              <a:spcAft>
                <a:spcPct val="0"/>
              </a:spcAft>
              <a:buClr>
                <a:srgbClr val="B7B7B7"/>
              </a:buClr>
              <a:buNone/>
            </a:pPr>
            <a:r>
              <a:rPr lang="en-US" altLang="en-US" sz="1000">
                <a:solidFill>
                  <a:srgbClr val="666666"/>
                </a:solidFill>
                <a:latin typeface="Lato Light" pitchFamily="34" charset="0"/>
                <a:cs typeface="Arial" panose="020B0604020202020204" pitchFamily="34" charset="0"/>
                <a:sym typeface="Lato Light" pitchFamily="34" charset="0"/>
              </a:rPr>
              <a:t>Healthy Native Youth Manager</a:t>
            </a:r>
          </a:p>
          <a:p>
            <a:pPr marL="342900" indent="-342900">
              <a:spcAft>
                <a:spcPct val="0"/>
              </a:spcAft>
              <a:buClr>
                <a:srgbClr val="B7B7B7"/>
              </a:buClr>
              <a:buNone/>
            </a:pPr>
            <a:r>
              <a:rPr lang="en-US" altLang="en-US" sz="1000">
                <a:solidFill>
                  <a:srgbClr val="666666"/>
                </a:solidFill>
                <a:latin typeface="Lato Light" pitchFamily="34" charset="0"/>
                <a:cs typeface="Arial" panose="020B0604020202020204" pitchFamily="34" charset="0"/>
                <a:sym typeface="Lato Light" pitchFamily="34" charset="0"/>
                <a:hlinkClick r:id="rId12"/>
              </a:rPr>
              <a:t>msinger@npaihb.org</a:t>
            </a:r>
            <a:endParaRPr lang="en-US" altLang="en-US" sz="1000">
              <a:solidFill>
                <a:srgbClr val="666666"/>
              </a:solidFill>
              <a:latin typeface="Lato Light" pitchFamily="34" charset="0"/>
              <a:cs typeface="Arial" panose="020B0604020202020204" pitchFamily="34" charset="0"/>
              <a:sym typeface="Lato Light" pitchFamily="34" charset="0"/>
            </a:endParaRPr>
          </a:p>
          <a:p>
            <a:pPr marL="342900" indent="-342900">
              <a:spcAft>
                <a:spcPct val="0"/>
              </a:spcAft>
              <a:buClr>
                <a:srgbClr val="B7B7B7"/>
              </a:buClr>
              <a:buNone/>
            </a:pPr>
            <a:endParaRPr lang="en-US" altLang="en-US" sz="1000">
              <a:solidFill>
                <a:srgbClr val="666666"/>
              </a:solidFill>
              <a:latin typeface="Lato Light" pitchFamily="34" charset="0"/>
              <a:cs typeface="Arial" panose="020B0604020202020204" pitchFamily="34" charset="0"/>
              <a:sym typeface="Lato Light" pitchFamily="34" charset="0"/>
            </a:endParaRPr>
          </a:p>
          <a:p>
            <a:pPr marL="342900" indent="-342900">
              <a:spcAft>
                <a:spcPct val="0"/>
              </a:spcAft>
              <a:buClr>
                <a:srgbClr val="B7B7B7"/>
              </a:buClr>
              <a:buNone/>
            </a:pPr>
            <a:r>
              <a:rPr lang="en-US" altLang="en-US" sz="1000" b="1">
                <a:solidFill>
                  <a:srgbClr val="666666"/>
                </a:solidFill>
                <a:latin typeface="Lato Light" pitchFamily="34" charset="0"/>
                <a:cs typeface="Arial" panose="020B0604020202020204" pitchFamily="34" charset="0"/>
                <a:sym typeface="Lato Light" pitchFamily="34" charset="0"/>
              </a:rPr>
              <a:t>Paige Smith</a:t>
            </a:r>
          </a:p>
          <a:p>
            <a:pPr marL="342900" indent="-342900">
              <a:spcAft>
                <a:spcPct val="0"/>
              </a:spcAft>
              <a:buClr>
                <a:srgbClr val="B7B7B7"/>
              </a:buClr>
              <a:buNone/>
            </a:pPr>
            <a:r>
              <a:rPr lang="en-US" altLang="en-US" sz="1000">
                <a:solidFill>
                  <a:srgbClr val="666666"/>
                </a:solidFill>
                <a:latin typeface="Lato Light" pitchFamily="34" charset="0"/>
                <a:cs typeface="Arial" panose="020B0604020202020204" pitchFamily="34" charset="0"/>
                <a:sym typeface="Lato Light" pitchFamily="34" charset="0"/>
              </a:rPr>
              <a:t>Youth Engagement Coordinator                            </a:t>
            </a:r>
          </a:p>
          <a:p>
            <a:pPr marL="342900" indent="-342900">
              <a:spcAft>
                <a:spcPct val="0"/>
              </a:spcAft>
              <a:buClr>
                <a:srgbClr val="B7B7B7"/>
              </a:buClr>
              <a:buNone/>
            </a:pPr>
            <a:r>
              <a:rPr lang="en-US" altLang="en-US" sz="1000">
                <a:solidFill>
                  <a:srgbClr val="666666"/>
                </a:solidFill>
                <a:latin typeface="Lato Light" pitchFamily="34" charset="0"/>
                <a:cs typeface="Arial" panose="020B0604020202020204" pitchFamily="34" charset="0"/>
                <a:sym typeface="Lato Light" pitchFamily="34" charset="0"/>
                <a:hlinkClick r:id="rId13"/>
              </a:rPr>
              <a:t>psmith@npaihb.org</a:t>
            </a:r>
            <a:endParaRPr lang="en-US" altLang="en-US" sz="1000">
              <a:solidFill>
                <a:srgbClr val="666666"/>
              </a:solidFill>
              <a:latin typeface="Lato Light" pitchFamily="34" charset="0"/>
              <a:cs typeface="Arial" panose="020B0604020202020204" pitchFamily="34" charset="0"/>
              <a:sym typeface="Lato Light" pitchFamily="34" charset="0"/>
            </a:endParaRPr>
          </a:p>
          <a:p>
            <a:pPr marL="342900" indent="-342900">
              <a:spcAft>
                <a:spcPct val="0"/>
              </a:spcAft>
              <a:buClr>
                <a:srgbClr val="B7B7B7"/>
              </a:buClr>
              <a:buNone/>
            </a:pPr>
            <a:endParaRPr lang="en-US" altLang="en-US" sz="1000">
              <a:solidFill>
                <a:srgbClr val="666666"/>
              </a:solidFill>
              <a:latin typeface="Lato Light" pitchFamily="34" charset="0"/>
              <a:cs typeface="Arial" panose="020B0604020202020204" pitchFamily="34" charset="0"/>
              <a:sym typeface="Lato Light" pitchFamily="34" charset="0"/>
            </a:endParaRPr>
          </a:p>
          <a:p>
            <a:pPr marL="342900" indent="-342900">
              <a:spcAft>
                <a:spcPct val="0"/>
              </a:spcAft>
              <a:buClr>
                <a:srgbClr val="B7B7B7"/>
              </a:buClr>
              <a:buNone/>
            </a:pPr>
            <a:r>
              <a:rPr lang="en-US" altLang="en-US" sz="1000" b="1">
                <a:solidFill>
                  <a:srgbClr val="666666"/>
                </a:solidFill>
                <a:latin typeface="Lato Light" pitchFamily="34" charset="0"/>
                <a:cs typeface="Arial" panose="020B0604020202020204" pitchFamily="34" charset="0"/>
                <a:sym typeface="Lato Light" pitchFamily="34" charset="0"/>
              </a:rPr>
              <a:t>Morgan Thomas</a:t>
            </a:r>
          </a:p>
          <a:p>
            <a:pPr marL="342900" indent="-342900">
              <a:spcAft>
                <a:spcPct val="0"/>
              </a:spcAft>
              <a:buClr>
                <a:srgbClr val="B7B7B7"/>
              </a:buClr>
              <a:buNone/>
            </a:pPr>
            <a:r>
              <a:rPr lang="en-US" altLang="en-US" sz="1000">
                <a:solidFill>
                  <a:srgbClr val="666666"/>
                </a:solidFill>
                <a:latin typeface="Lato Light" pitchFamily="34" charset="0"/>
                <a:cs typeface="Arial" panose="020B0604020202020204" pitchFamily="34" charset="0"/>
                <a:sym typeface="Lato Light" pitchFamily="34" charset="0"/>
              </a:rPr>
              <a:t>2SLGBTQ Outreach Coordinator</a:t>
            </a:r>
          </a:p>
          <a:p>
            <a:pPr marL="342900" indent="-342900">
              <a:spcAft>
                <a:spcPct val="0"/>
              </a:spcAft>
              <a:buClr>
                <a:srgbClr val="B7B7B7"/>
              </a:buClr>
              <a:buNone/>
            </a:pPr>
            <a:r>
              <a:rPr lang="en-US" altLang="en-US" sz="1000">
                <a:solidFill>
                  <a:srgbClr val="666666"/>
                </a:solidFill>
                <a:latin typeface="Lato Light" pitchFamily="34" charset="0"/>
                <a:cs typeface="Arial" panose="020B0604020202020204" pitchFamily="34" charset="0"/>
                <a:sym typeface="Lato Light" pitchFamily="34" charset="0"/>
                <a:hlinkClick r:id="rId14"/>
              </a:rPr>
              <a:t>mthomas@npaihb.org</a:t>
            </a:r>
            <a:endParaRPr lang="en-US" altLang="en-US" sz="1000">
              <a:solidFill>
                <a:srgbClr val="666666"/>
              </a:solidFill>
              <a:latin typeface="Lato Light" pitchFamily="34" charset="0"/>
              <a:cs typeface="Arial" panose="020B0604020202020204" pitchFamily="34" charset="0"/>
              <a:sym typeface="Lato Light" pitchFamily="34" charset="0"/>
            </a:endParaRPr>
          </a:p>
          <a:p>
            <a:pPr marL="342900" indent="-342900">
              <a:spcAft>
                <a:spcPct val="0"/>
              </a:spcAft>
              <a:buClr>
                <a:srgbClr val="B7B7B7"/>
              </a:buClr>
              <a:buNone/>
            </a:pPr>
            <a:endParaRPr lang="en-US" altLang="en-US" sz="1000">
              <a:solidFill>
                <a:srgbClr val="666666"/>
              </a:solidFill>
              <a:latin typeface="Lato Light" pitchFamily="34" charset="0"/>
              <a:cs typeface="Arial" panose="020B0604020202020204" pitchFamily="34" charset="0"/>
              <a:sym typeface="Lato Light" pitchFamily="34" charset="0"/>
            </a:endParaRPr>
          </a:p>
          <a:p>
            <a:pPr marL="342900" indent="-342900">
              <a:spcAft>
                <a:spcPct val="0"/>
              </a:spcAft>
              <a:buClr>
                <a:srgbClr val="B7B7B7"/>
              </a:buClr>
              <a:buNone/>
            </a:pPr>
            <a:r>
              <a:rPr lang="en-US" altLang="en-US" sz="1000" b="1">
                <a:solidFill>
                  <a:srgbClr val="666666"/>
                </a:solidFill>
                <a:latin typeface="Lato Light" pitchFamily="34" charset="0"/>
                <a:cs typeface="Arial" panose="020B0604020202020204" pitchFamily="34" charset="0"/>
                <a:sym typeface="Lato Light" pitchFamily="34" charset="0"/>
              </a:rPr>
              <a:t>Corey Begay</a:t>
            </a:r>
          </a:p>
          <a:p>
            <a:pPr marL="342900" indent="-342900">
              <a:spcAft>
                <a:spcPct val="0"/>
              </a:spcAft>
              <a:buClr>
                <a:srgbClr val="B7B7B7"/>
              </a:buClr>
              <a:buNone/>
            </a:pPr>
            <a:r>
              <a:rPr lang="en-US" altLang="en-US" sz="1000">
                <a:solidFill>
                  <a:srgbClr val="666666"/>
                </a:solidFill>
                <a:latin typeface="Lato Light" pitchFamily="34" charset="0"/>
                <a:cs typeface="Arial" panose="020B0604020202020204" pitchFamily="34" charset="0"/>
                <a:sym typeface="Lato Light" pitchFamily="34" charset="0"/>
              </a:rPr>
              <a:t>Multimedia Specialist</a:t>
            </a:r>
          </a:p>
          <a:p>
            <a:pPr marL="342900" indent="-342900">
              <a:spcAft>
                <a:spcPct val="0"/>
              </a:spcAft>
              <a:buClr>
                <a:srgbClr val="B7B7B7"/>
              </a:buClr>
              <a:buNone/>
            </a:pPr>
            <a:r>
              <a:rPr lang="en-US" altLang="en-US" sz="1000">
                <a:solidFill>
                  <a:srgbClr val="666666"/>
                </a:solidFill>
                <a:latin typeface="Lato Light" pitchFamily="34" charset="0"/>
                <a:cs typeface="Arial" panose="020B0604020202020204" pitchFamily="34" charset="0"/>
                <a:sym typeface="Lato Light" pitchFamily="34" charset="0"/>
                <a:hlinkClick r:id="rId15"/>
              </a:rPr>
              <a:t>cbegay@npaihb.org</a:t>
            </a:r>
            <a:r>
              <a:rPr lang="en-US" altLang="en-US" sz="1000">
                <a:solidFill>
                  <a:srgbClr val="666666"/>
                </a:solidFill>
                <a:latin typeface="Lato Light" pitchFamily="34" charset="0"/>
                <a:cs typeface="Arial" panose="020B0604020202020204" pitchFamily="34" charset="0"/>
                <a:sym typeface="Lato Light" pitchFamily="34" charset="0"/>
              </a:rPr>
              <a:t> </a:t>
            </a:r>
          </a:p>
        </p:txBody>
      </p:sp>
      <p:sp>
        <p:nvSpPr>
          <p:cNvPr id="275461" name="Text Placeholder 4">
            <a:extLst>
              <a:ext uri="{FF2B5EF4-FFF2-40B4-BE49-F238E27FC236}">
                <a16:creationId xmlns:a16="http://schemas.microsoft.com/office/drawing/2014/main" id="{5AC782A8-49CF-4AD7-8EF4-9E7497B0E2A8}"/>
              </a:ext>
            </a:extLst>
          </p:cNvPr>
          <p:cNvSpPr txBox="1">
            <a:spLocks/>
          </p:cNvSpPr>
          <p:nvPr/>
        </p:nvSpPr>
        <p:spPr bwMode="auto">
          <a:xfrm>
            <a:off x="6535738" y="2009775"/>
            <a:ext cx="1954212" cy="2006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342900" indent="-3429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indent="-3048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371600" indent="-3048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828800" indent="-3048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286000" indent="-3048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743200" indent="-304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3200400" indent="-304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657600" indent="-304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4114800" indent="-304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B7B7B7"/>
              </a:buClr>
              <a:buSzPts val="1200"/>
            </a:pPr>
            <a:r>
              <a:rPr lang="en-US" altLang="en-US" sz="1000" b="1">
                <a:solidFill>
                  <a:srgbClr val="666666"/>
                </a:solidFill>
                <a:latin typeface="Lato Light" pitchFamily="34" charset="0"/>
                <a:sym typeface="Lato Light" pitchFamily="34" charset="0"/>
              </a:rPr>
              <a:t>Jane Manthei</a:t>
            </a:r>
          </a:p>
          <a:p>
            <a:pPr>
              <a:spcBef>
                <a:spcPts val="600"/>
              </a:spcBef>
              <a:buClr>
                <a:srgbClr val="B7B7B7"/>
              </a:buClr>
              <a:buSzPts val="1200"/>
            </a:pPr>
            <a:r>
              <a:rPr lang="en-US" altLang="en-US" sz="1000">
                <a:solidFill>
                  <a:srgbClr val="666666"/>
                </a:solidFill>
                <a:latin typeface="Lato Light" pitchFamily="34" charset="0"/>
                <a:sym typeface="Lato Light" pitchFamily="34" charset="0"/>
              </a:rPr>
              <a:t>Healthy Native Youth Outreach</a:t>
            </a:r>
          </a:p>
          <a:p>
            <a:pPr>
              <a:spcBef>
                <a:spcPts val="600"/>
              </a:spcBef>
              <a:buClr>
                <a:srgbClr val="B7B7B7"/>
              </a:buClr>
              <a:buSzPts val="1200"/>
            </a:pPr>
            <a:r>
              <a:rPr lang="en-US" altLang="en-US" sz="1000">
                <a:solidFill>
                  <a:srgbClr val="666666"/>
                </a:solidFill>
                <a:latin typeface="Lato Light" pitchFamily="34" charset="0"/>
                <a:sym typeface="Lato Light" pitchFamily="34" charset="0"/>
                <a:hlinkClick r:id="rId12"/>
              </a:rPr>
              <a:t>jmanthei@npaihb.org</a:t>
            </a:r>
            <a:endParaRPr lang="en-US" altLang="en-US" sz="1000">
              <a:solidFill>
                <a:srgbClr val="666666"/>
              </a:solidFill>
              <a:latin typeface="Lato Light" pitchFamily="34" charset="0"/>
              <a:sym typeface="Lato Light" pitchFamily="34" charset="0"/>
            </a:endParaRPr>
          </a:p>
          <a:p>
            <a:pPr>
              <a:spcBef>
                <a:spcPts val="600"/>
              </a:spcBef>
              <a:buClr>
                <a:srgbClr val="B7B7B7"/>
              </a:buClr>
              <a:buSzPts val="1200"/>
            </a:pPr>
            <a:endParaRPr lang="en-US" altLang="en-US" sz="1000">
              <a:solidFill>
                <a:srgbClr val="666666"/>
              </a:solidFill>
              <a:latin typeface="Lato Light" pitchFamily="34" charset="0"/>
              <a:sym typeface="Lato Light" pitchFamily="34" charset="0"/>
            </a:endParaRPr>
          </a:p>
          <a:p>
            <a:pPr>
              <a:spcBef>
                <a:spcPts val="600"/>
              </a:spcBef>
              <a:buClr>
                <a:srgbClr val="B7B7B7"/>
              </a:buClr>
              <a:buSzPts val="1200"/>
            </a:pPr>
            <a:r>
              <a:rPr lang="en-US" altLang="en-US" sz="1000" b="1">
                <a:solidFill>
                  <a:srgbClr val="666666"/>
                </a:solidFill>
                <a:latin typeface="Lato Light" pitchFamily="34" charset="0"/>
                <a:sym typeface="Lato Light" pitchFamily="34" charset="0"/>
              </a:rPr>
              <a:t>Asia Brown</a:t>
            </a:r>
          </a:p>
          <a:p>
            <a:pPr>
              <a:spcBef>
                <a:spcPts val="600"/>
              </a:spcBef>
              <a:buClr>
                <a:srgbClr val="B7B7B7"/>
              </a:buClr>
              <a:buSzPts val="1200"/>
            </a:pPr>
            <a:r>
              <a:rPr lang="en-US" altLang="en-US" sz="1000">
                <a:solidFill>
                  <a:srgbClr val="666666"/>
                </a:solidFill>
                <a:latin typeface="Lato Light" pitchFamily="34" charset="0"/>
                <a:sym typeface="Lato Light" pitchFamily="34" charset="0"/>
              </a:rPr>
              <a:t>Sexual Health Communications</a:t>
            </a:r>
          </a:p>
          <a:p>
            <a:pPr>
              <a:spcBef>
                <a:spcPts val="600"/>
              </a:spcBef>
              <a:buClr>
                <a:srgbClr val="B7B7B7"/>
              </a:buClr>
              <a:buSzPts val="1200"/>
            </a:pPr>
            <a:r>
              <a:rPr lang="en-US" altLang="en-US" sz="1000">
                <a:solidFill>
                  <a:srgbClr val="666666"/>
                </a:solidFill>
                <a:latin typeface="Lato Light" pitchFamily="34" charset="0"/>
                <a:sym typeface="Lato Light" pitchFamily="34" charset="0"/>
                <a:hlinkClick r:id="rId13"/>
              </a:rPr>
              <a:t>ambrown@npaihb.org</a:t>
            </a:r>
            <a:endParaRPr lang="en-US" altLang="en-US" sz="1000">
              <a:solidFill>
                <a:srgbClr val="666666"/>
              </a:solidFill>
              <a:latin typeface="Lato Light" pitchFamily="34" charset="0"/>
              <a:sym typeface="Lato Light" pitchFamily="34" charset="0"/>
            </a:endParaRPr>
          </a:p>
          <a:p>
            <a:pPr>
              <a:spcBef>
                <a:spcPts val="600"/>
              </a:spcBef>
              <a:buClr>
                <a:srgbClr val="B7B7B7"/>
              </a:buClr>
              <a:buSzPts val="1200"/>
            </a:pPr>
            <a:endParaRPr lang="en-US" altLang="en-US" sz="1000">
              <a:solidFill>
                <a:srgbClr val="666666"/>
              </a:solidFill>
              <a:latin typeface="Lato Light" pitchFamily="34" charset="0"/>
              <a:sym typeface="Lato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BB3160-8A28-45F0-816C-AF39627019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00" t="18889" r="33333" b="35185"/>
          <a:stretch/>
        </p:blipFill>
        <p:spPr>
          <a:xfrm>
            <a:off x="641555" y="304800"/>
            <a:ext cx="786089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69AAC6-65A4-439E-B8AB-4E2F67CAB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0" t="14444" r="24167" b="5057"/>
          <a:stretch/>
        </p:blipFill>
        <p:spPr>
          <a:xfrm>
            <a:off x="762000" y="228600"/>
            <a:ext cx="7449285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495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14D72-8A1B-4272-ABAD-CC3D05F99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2699277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Native STAND 2.0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FB70C1-5BE6-410C-9BA3-36B9D7DF3180}"/>
              </a:ext>
            </a:extLst>
          </p:cNvPr>
          <p:cNvSpPr/>
          <p:nvPr/>
        </p:nvSpPr>
        <p:spPr>
          <a:xfrm>
            <a:off x="3235865" y="2971800"/>
            <a:ext cx="21550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What’s New?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2F97482-A4A2-4190-AE46-C9AE83DC2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83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12ACD-B754-4027-8570-5FFB9E716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2939201" cy="914400"/>
          </a:xfrm>
        </p:spPr>
        <p:txBody>
          <a:bodyPr/>
          <a:lstStyle/>
          <a:p>
            <a:r>
              <a:rPr lang="en-US" b="1" dirty="0"/>
              <a:t>Lesson Instructions: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202A25-18E5-416D-9466-83851F5FC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201" y="0"/>
            <a:ext cx="52747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3BC6A6-DB60-41D3-9699-6DF8F63D89B5}"/>
              </a:ext>
            </a:extLst>
          </p:cNvPr>
          <p:cNvSpPr txBox="1"/>
          <p:nvPr/>
        </p:nvSpPr>
        <p:spPr>
          <a:xfrm>
            <a:off x="380999" y="1447800"/>
            <a:ext cx="29392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Updated/ Modernized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Less packed with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Fewer handouts to print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Increased inclusion &amp; student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Clearly marked Facilitator Tips to support flexible adaptation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Timing &amp; Instructional Methods are clearly marked</a:t>
            </a:r>
          </a:p>
        </p:txBody>
      </p:sp>
    </p:spTree>
    <p:extLst>
      <p:ext uri="{BB962C8B-B14F-4D97-AF65-F5344CB8AC3E}">
        <p14:creationId xmlns:p14="http://schemas.microsoft.com/office/powerpoint/2010/main" val="2234581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464484-C0C4-4A9A-8868-67F6B27572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67" t="15926" r="34647" b="7037"/>
          <a:stretch/>
        </p:blipFill>
        <p:spPr>
          <a:xfrm>
            <a:off x="3810000" y="-15949"/>
            <a:ext cx="5334000" cy="68617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EEECD5-65E2-425E-9C21-EA3D2AFB9666}"/>
              </a:ext>
            </a:extLst>
          </p:cNvPr>
          <p:cNvSpPr txBox="1"/>
          <p:nvPr/>
        </p:nvSpPr>
        <p:spPr>
          <a:xfrm>
            <a:off x="145312" y="1219200"/>
            <a:ext cx="35194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Lesson Overview Page: </a:t>
            </a:r>
          </a:p>
          <a:p>
            <a:endParaRPr lang="en-US" sz="3200" b="1" dirty="0"/>
          </a:p>
          <a:p>
            <a:r>
              <a:rPr lang="en-US" sz="3200" dirty="0"/>
              <a:t>includes outline &amp; updated timing so all lessons are 45-50 minutes long</a:t>
            </a:r>
          </a:p>
        </p:txBody>
      </p:sp>
    </p:spTree>
    <p:extLst>
      <p:ext uri="{BB962C8B-B14F-4D97-AF65-F5344CB8AC3E}">
        <p14:creationId xmlns:p14="http://schemas.microsoft.com/office/powerpoint/2010/main" val="3823976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47DBE6-5AF4-4CE5-8654-89341B5EA9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33" t="14445" r="52500" b="4074"/>
          <a:stretch/>
        </p:blipFill>
        <p:spPr>
          <a:xfrm>
            <a:off x="3864587" y="0"/>
            <a:ext cx="5279413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76DA165-F28E-49F6-87F6-1DF1971E6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65760"/>
            <a:ext cx="3581400" cy="548640"/>
          </a:xfrm>
        </p:spPr>
        <p:txBody>
          <a:bodyPr/>
          <a:lstStyle/>
          <a:p>
            <a:r>
              <a:rPr lang="en-US" dirty="0"/>
              <a:t>Opening &amp; Closing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E0FE4-29E0-4470-A2F0-9DAD09381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00628"/>
            <a:ext cx="3429000" cy="357984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Open &amp; Close lessons consistently throughout curriculum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Trauma Informed Updates to help youth prepare for next lesson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Engage youth reading/ reflecting on the WOW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Updated WOWs include a wider range of cultures/ tribes and connect more to the lesson content.</a:t>
            </a:r>
          </a:p>
        </p:txBody>
      </p:sp>
    </p:spTree>
    <p:extLst>
      <p:ext uri="{BB962C8B-B14F-4D97-AF65-F5344CB8AC3E}">
        <p14:creationId xmlns:p14="http://schemas.microsoft.com/office/powerpoint/2010/main" val="1479467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12ACD-B754-4027-8570-5FFB9E716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85800"/>
            <a:ext cx="2939201" cy="1767840"/>
          </a:xfrm>
        </p:spPr>
        <p:txBody>
          <a:bodyPr/>
          <a:lstStyle/>
          <a:p>
            <a:r>
              <a:rPr lang="en-US" dirty="0"/>
              <a:t>Student Handouts are easy to recognize in the Curriculum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E55743-D9BA-4B80-B5ED-735E15D10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161" y="0"/>
            <a:ext cx="53818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726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18182</TotalTime>
  <Words>435</Words>
  <Application>Microsoft Office PowerPoint</Application>
  <PresentationFormat>On-screen Show (4:3)</PresentationFormat>
  <Paragraphs>103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41" baseType="lpstr">
      <vt:lpstr>Arial</vt:lpstr>
      <vt:lpstr>Calibri</vt:lpstr>
      <vt:lpstr>Franklin Gothic Book</vt:lpstr>
      <vt:lpstr>Franklin Gothic Medium</vt:lpstr>
      <vt:lpstr>Gill Sans</vt:lpstr>
      <vt:lpstr>Lato</vt:lpstr>
      <vt:lpstr>Lato Hairline</vt:lpstr>
      <vt:lpstr>Lato Light</vt:lpstr>
      <vt:lpstr>Montserrat Medium</vt:lpstr>
      <vt:lpstr>Montserrat SemiBold</vt:lpstr>
      <vt:lpstr>Tunga</vt:lpstr>
      <vt:lpstr>Wingdings</vt:lpstr>
      <vt:lpstr>Wingdings 2</vt:lpstr>
      <vt:lpstr>ヒラギノ角ゴ ProN W3</vt:lpstr>
      <vt:lpstr>Angles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 Instructions:</vt:lpstr>
      <vt:lpstr>PowerPoint Presentation</vt:lpstr>
      <vt:lpstr>Opening &amp; Closing</vt:lpstr>
      <vt:lpstr>Student Handouts are easy to recognize in the Curriculum</vt:lpstr>
      <vt:lpstr>Peer Educator  Peer Advocate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Funding Credit</vt:lpstr>
      <vt:lpstr>PowerPoint Presentation</vt:lpstr>
      <vt:lpstr>PowerPoint Presentation</vt:lpstr>
      <vt:lpstr>PowerPoint Presentation</vt:lpstr>
      <vt:lpstr>PowerPoint Presentation</vt:lpstr>
      <vt:lpstr>Where to Find us </vt:lpstr>
      <vt:lpstr>Northwest Portland Area Indian Health Board</vt:lpstr>
    </vt:vector>
  </TitlesOfParts>
  <Company>OHSU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Thomas</dc:creator>
  <cp:lastModifiedBy>Stephanie Craig</cp:lastModifiedBy>
  <cp:revision>397</cp:revision>
  <dcterms:created xsi:type="dcterms:W3CDTF">2015-05-20T23:46:16Z</dcterms:created>
  <dcterms:modified xsi:type="dcterms:W3CDTF">2021-11-10T22:28:34Z</dcterms:modified>
</cp:coreProperties>
</file>