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39" r:id="rId2"/>
    <p:sldMasterId id="2147483746" r:id="rId3"/>
    <p:sldMasterId id="2147483759" r:id="rId4"/>
    <p:sldMasterId id="2147483771" r:id="rId5"/>
    <p:sldMasterId id="2147483786" r:id="rId6"/>
  </p:sldMasterIdLst>
  <p:notesMasterIdLst>
    <p:notesMasterId r:id="rId33"/>
  </p:notesMasterIdLst>
  <p:handoutMasterIdLst>
    <p:handoutMasterId r:id="rId34"/>
  </p:handoutMasterIdLst>
  <p:sldIdLst>
    <p:sldId id="256" r:id="rId7"/>
    <p:sldId id="299" r:id="rId8"/>
    <p:sldId id="406" r:id="rId9"/>
    <p:sldId id="388" r:id="rId10"/>
    <p:sldId id="417" r:id="rId11"/>
    <p:sldId id="419" r:id="rId12"/>
    <p:sldId id="418" r:id="rId13"/>
    <p:sldId id="434" r:id="rId14"/>
    <p:sldId id="390" r:id="rId15"/>
    <p:sldId id="396" r:id="rId16"/>
    <p:sldId id="436" r:id="rId17"/>
    <p:sldId id="420" r:id="rId18"/>
    <p:sldId id="439" r:id="rId19"/>
    <p:sldId id="401" r:id="rId20"/>
    <p:sldId id="413" r:id="rId21"/>
    <p:sldId id="423" r:id="rId22"/>
    <p:sldId id="416" r:id="rId23"/>
    <p:sldId id="427" r:id="rId24"/>
    <p:sldId id="446" r:id="rId25"/>
    <p:sldId id="431" r:id="rId26"/>
    <p:sldId id="444" r:id="rId27"/>
    <p:sldId id="445" r:id="rId28"/>
    <p:sldId id="441" r:id="rId29"/>
    <p:sldId id="442" r:id="rId30"/>
    <p:sldId id="443" r:id="rId31"/>
    <p:sldId id="437" r:id="rId3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15" autoAdjust="0"/>
    <p:restoredTop sz="70517" autoAdjust="0"/>
  </p:normalViewPr>
  <p:slideViewPr>
    <p:cSldViewPr>
      <p:cViewPr>
        <p:scale>
          <a:sx n="49" d="100"/>
          <a:sy n="49" d="100"/>
        </p:scale>
        <p:origin x="-2414" y="-346"/>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notesViewPr>
    <p:cSldViewPr>
      <p:cViewPr varScale="1">
        <p:scale>
          <a:sx n="65" d="100"/>
          <a:sy n="65" d="100"/>
        </p:scale>
        <p:origin x="-1301" y="-7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29" tIns="48314" rIns="96629" bIns="48314" rtlCol="0"/>
          <a:lstStyle>
            <a:lvl1pPr algn="l">
              <a:defRPr sz="1200"/>
            </a:lvl1pPr>
          </a:lstStyle>
          <a:p>
            <a:endParaRPr lang="en-US" dirty="0"/>
          </a:p>
        </p:txBody>
      </p:sp>
      <p:sp>
        <p:nvSpPr>
          <p:cNvPr id="3" name="Date Placeholder 2"/>
          <p:cNvSpPr>
            <a:spLocks noGrp="1"/>
          </p:cNvSpPr>
          <p:nvPr>
            <p:ph type="dt" sz="quarter" idx="1"/>
          </p:nvPr>
        </p:nvSpPr>
        <p:spPr>
          <a:xfrm>
            <a:off x="4143590" y="1"/>
            <a:ext cx="3169920" cy="480060"/>
          </a:xfrm>
          <a:prstGeom prst="rect">
            <a:avLst/>
          </a:prstGeom>
        </p:spPr>
        <p:txBody>
          <a:bodyPr vert="horz" lIns="96629" tIns="48314" rIns="96629" bIns="48314" rtlCol="0"/>
          <a:lstStyle>
            <a:lvl1pPr algn="r">
              <a:defRPr sz="1200"/>
            </a:lvl1pPr>
          </a:lstStyle>
          <a:p>
            <a:fld id="{DE3E8A75-9BB2-42D6-9863-08339ED81E38}" type="datetimeFigureOut">
              <a:rPr lang="en-US" smtClean="0"/>
              <a:t>7/13/2016</a:t>
            </a:fld>
            <a:endParaRPr lang="en-US" dirty="0"/>
          </a:p>
        </p:txBody>
      </p:sp>
      <p:sp>
        <p:nvSpPr>
          <p:cNvPr id="4" name="Footer Placeholder 3"/>
          <p:cNvSpPr>
            <a:spLocks noGrp="1"/>
          </p:cNvSpPr>
          <p:nvPr>
            <p:ph type="ftr" sz="quarter" idx="2"/>
          </p:nvPr>
        </p:nvSpPr>
        <p:spPr>
          <a:xfrm>
            <a:off x="0" y="9119477"/>
            <a:ext cx="3169920" cy="480060"/>
          </a:xfrm>
          <a:prstGeom prst="rect">
            <a:avLst/>
          </a:prstGeom>
        </p:spPr>
        <p:txBody>
          <a:bodyPr vert="horz" lIns="96629" tIns="48314" rIns="96629" bIns="483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90" y="9119477"/>
            <a:ext cx="3169920" cy="480060"/>
          </a:xfrm>
          <a:prstGeom prst="rect">
            <a:avLst/>
          </a:prstGeom>
        </p:spPr>
        <p:txBody>
          <a:bodyPr vert="horz" lIns="96629" tIns="48314" rIns="96629" bIns="48314" rtlCol="0" anchor="b"/>
          <a:lstStyle>
            <a:lvl1pPr algn="r">
              <a:defRPr sz="1200"/>
            </a:lvl1pPr>
          </a:lstStyle>
          <a:p>
            <a:fld id="{1EAC3CC2-A7C1-4903-9262-2C637A08D6D9}" type="slidenum">
              <a:rPr lang="en-US" smtClean="0"/>
              <a:t>‹#›</a:t>
            </a:fld>
            <a:endParaRPr lang="en-US" dirty="0"/>
          </a:p>
        </p:txBody>
      </p:sp>
    </p:spTree>
    <p:extLst>
      <p:ext uri="{BB962C8B-B14F-4D97-AF65-F5344CB8AC3E}">
        <p14:creationId xmlns:p14="http://schemas.microsoft.com/office/powerpoint/2010/main" val="1014336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29" tIns="48314" rIns="96629" bIns="48314" rtlCol="0"/>
          <a:lstStyle>
            <a:lvl1pPr algn="l">
              <a:defRPr sz="1200"/>
            </a:lvl1pPr>
          </a:lstStyle>
          <a:p>
            <a:endParaRPr lang="en-US" dirty="0"/>
          </a:p>
        </p:txBody>
      </p:sp>
      <p:sp>
        <p:nvSpPr>
          <p:cNvPr id="3" name="Date Placeholder 2"/>
          <p:cNvSpPr>
            <a:spLocks noGrp="1"/>
          </p:cNvSpPr>
          <p:nvPr>
            <p:ph type="dt" idx="1"/>
          </p:nvPr>
        </p:nvSpPr>
        <p:spPr>
          <a:xfrm>
            <a:off x="4143590" y="1"/>
            <a:ext cx="3169920" cy="480060"/>
          </a:xfrm>
          <a:prstGeom prst="rect">
            <a:avLst/>
          </a:prstGeom>
        </p:spPr>
        <p:txBody>
          <a:bodyPr vert="horz" lIns="96629" tIns="48314" rIns="96629" bIns="48314" rtlCol="0"/>
          <a:lstStyle>
            <a:lvl1pPr algn="r">
              <a:defRPr sz="1200"/>
            </a:lvl1pPr>
          </a:lstStyle>
          <a:p>
            <a:fld id="{E8D8F6D2-0184-4BA4-962F-A7CA0581B57D}" type="datetimeFigureOut">
              <a:rPr lang="en-US" smtClean="0"/>
              <a:t>7/13/2016</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29" tIns="48314" rIns="96629" bIns="48314" rtlCol="0" anchor="ctr"/>
          <a:lstStyle/>
          <a:p>
            <a:endParaRPr lang="en-US" dirty="0"/>
          </a:p>
        </p:txBody>
      </p:sp>
      <p:sp>
        <p:nvSpPr>
          <p:cNvPr id="5" name="Notes Placeholder 4"/>
          <p:cNvSpPr>
            <a:spLocks noGrp="1"/>
          </p:cNvSpPr>
          <p:nvPr>
            <p:ph type="body" sz="quarter" idx="3"/>
          </p:nvPr>
        </p:nvSpPr>
        <p:spPr>
          <a:xfrm>
            <a:off x="731520" y="4560573"/>
            <a:ext cx="5852160" cy="4320540"/>
          </a:xfrm>
          <a:prstGeom prst="rect">
            <a:avLst/>
          </a:prstGeom>
        </p:spPr>
        <p:txBody>
          <a:bodyPr vert="horz" lIns="96629" tIns="48314" rIns="96629" bIns="483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7"/>
            <a:ext cx="3169920" cy="480060"/>
          </a:xfrm>
          <a:prstGeom prst="rect">
            <a:avLst/>
          </a:prstGeom>
        </p:spPr>
        <p:txBody>
          <a:bodyPr vert="horz" lIns="96629" tIns="48314" rIns="96629" bIns="483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90" y="9119477"/>
            <a:ext cx="3169920" cy="480060"/>
          </a:xfrm>
          <a:prstGeom prst="rect">
            <a:avLst/>
          </a:prstGeom>
        </p:spPr>
        <p:txBody>
          <a:bodyPr vert="horz" lIns="96629" tIns="48314" rIns="96629" bIns="48314" rtlCol="0" anchor="b"/>
          <a:lstStyle>
            <a:lvl1pPr algn="r">
              <a:defRPr sz="1200"/>
            </a:lvl1pPr>
          </a:lstStyle>
          <a:p>
            <a:fld id="{D28ED2E6-D6F1-4B99-BCCA-C0AC6E915F89}" type="slidenum">
              <a:rPr lang="en-US" smtClean="0"/>
              <a:t>‹#›</a:t>
            </a:fld>
            <a:endParaRPr lang="en-US" dirty="0"/>
          </a:p>
        </p:txBody>
      </p:sp>
    </p:spTree>
    <p:extLst>
      <p:ext uri="{BB962C8B-B14F-4D97-AF65-F5344CB8AC3E}">
        <p14:creationId xmlns:p14="http://schemas.microsoft.com/office/powerpoint/2010/main" val="746429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ffectiveinterventions.cdc.gov/en/HighImpactPrevention/Interventions/VOICES.asp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Anyone who lives or works in Indian Country knows that discussing sex or sexual health is a difficult thing for our young people. </a:t>
            </a:r>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t>1</a:t>
            </a:fld>
            <a:endParaRPr lang="en-US" dirty="0"/>
          </a:p>
        </p:txBody>
      </p:sp>
    </p:spTree>
    <p:extLst>
      <p:ext uri="{BB962C8B-B14F-4D97-AF65-F5344CB8AC3E}">
        <p14:creationId xmlns:p14="http://schemas.microsoft.com/office/powerpoint/2010/main" val="1533036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1">
              <a:defRPr/>
            </a:pPr>
            <a:r>
              <a:rPr lang="en-US" dirty="0"/>
              <a:t>Changes in participant knowledge, attitude, intention and behavior were evaluated using pre-, post-, and 6 month follow-up surveys. </a:t>
            </a:r>
            <a:endParaRPr lang="en-US" dirty="0" smtClean="0"/>
          </a:p>
          <a:p>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t>10</a:t>
            </a:fld>
            <a:endParaRPr lang="en-US" dirty="0"/>
          </a:p>
        </p:txBody>
      </p:sp>
    </p:spTree>
    <p:extLst>
      <p:ext uri="{BB962C8B-B14F-4D97-AF65-F5344CB8AC3E}">
        <p14:creationId xmlns:p14="http://schemas.microsoft.com/office/powerpoint/2010/main" val="1533036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48379"/>
            <a:r>
              <a:rPr lang="en-US" dirty="0"/>
              <a:t>Participants expressed high levels of satisfaction with the Native VOICES intervention. Over 90% felt the video was culturally appropriate for AI/AN people, </a:t>
            </a:r>
            <a:r>
              <a:rPr lang="en-US" dirty="0">
                <a:solidFill>
                  <a:prstClr val="black"/>
                </a:solidFill>
                <a:latin typeface="Tw Cen MT"/>
                <a:cs typeface="Arial" charset="0"/>
              </a:rPr>
              <a:t>100% trusted the information, </a:t>
            </a:r>
            <a:r>
              <a:rPr lang="en-US" dirty="0"/>
              <a:t>and 86% felt the video’s characters, scenes, and situations were relatable. </a:t>
            </a:r>
          </a:p>
          <a:p>
            <a:endParaRPr lang="en-US" dirty="0"/>
          </a:p>
          <a:p>
            <a:r>
              <a:rPr lang="en-US" dirty="0"/>
              <a:t>Statistically significant improvements in sexual health knowledge, attitude, intention, and self-efficacy were demonstrated immediately after the intervention, and were retained after 6 months. Forthcoming analyses will help quantify the impact of the Native VOICES intervention on risk and protective </a:t>
            </a:r>
            <a:r>
              <a:rPr lang="en-US" dirty="0" smtClean="0"/>
              <a:t>behaviors across the three study arms.</a:t>
            </a:r>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416975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Each year on Valentine’s Day, we release the video as a series of mini-episodes on We R Native’s Facebook page and YouTube channel. </a:t>
            </a:r>
          </a:p>
          <a:p>
            <a:pPr marL="237068" indent="-237068">
              <a:buAutoNum type="arabicPeriod"/>
            </a:pPr>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t>12</a:t>
            </a:fld>
            <a:endParaRPr lang="en-US" dirty="0"/>
          </a:p>
        </p:txBody>
      </p:sp>
    </p:spTree>
    <p:extLst>
      <p:ext uri="{BB962C8B-B14F-4D97-AF65-F5344CB8AC3E}">
        <p14:creationId xmlns:p14="http://schemas.microsoft.com/office/powerpoint/2010/main" val="3711572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r>
              <a:rPr lang="en-US" dirty="0"/>
              <a:t>As of last month, Native VOICES is the </a:t>
            </a:r>
            <a:r>
              <a:rPr lang="en-US" u="sng" dirty="0"/>
              <a:t>first and only </a:t>
            </a:r>
            <a:r>
              <a:rPr lang="en-US" dirty="0"/>
              <a:t>intervention purposefully designed for AI/AN youth included in the CDC’s compendium of effective HIV interventions: </a:t>
            </a:r>
            <a:r>
              <a:rPr lang="en-US" u="sng" dirty="0">
                <a:hlinkClick r:id="rId3"/>
              </a:rPr>
              <a:t>https://effectiveinterventions.cdc.gov/en/HighImpactPrevention/Interventions/VOICES.aspx</a:t>
            </a:r>
            <a:r>
              <a:rPr lang="en-US" dirty="0"/>
              <a:t> </a:t>
            </a:r>
          </a:p>
          <a:p>
            <a:endParaRPr lang="en-US" b="0" dirty="0"/>
          </a:p>
        </p:txBody>
      </p:sp>
      <p:sp>
        <p:nvSpPr>
          <p:cNvPr id="4" name="Slide Number Placeholder 3"/>
          <p:cNvSpPr>
            <a:spLocks noGrp="1"/>
          </p:cNvSpPr>
          <p:nvPr>
            <p:ph type="sldNum" sz="quarter" idx="10"/>
          </p:nvPr>
        </p:nvSpPr>
        <p:spPr/>
        <p:txBody>
          <a:bodyPr/>
          <a:lstStyle/>
          <a:p>
            <a:fld id="{D28ED2E6-D6F1-4B99-BCCA-C0AC6E915F89}" type="slidenum">
              <a:rPr lang="en-US" smtClean="0"/>
              <a:t>13</a:t>
            </a:fld>
            <a:endParaRPr lang="en-US" dirty="0"/>
          </a:p>
        </p:txBody>
      </p:sp>
    </p:spTree>
    <p:extLst>
      <p:ext uri="{BB962C8B-B14F-4D97-AF65-F5344CB8AC3E}">
        <p14:creationId xmlns:p14="http://schemas.microsoft.com/office/powerpoint/2010/main" val="3030120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support dissemination…</a:t>
            </a:r>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t>14</a:t>
            </a:fld>
            <a:endParaRPr lang="en-US" dirty="0"/>
          </a:p>
        </p:txBody>
      </p:sp>
    </p:spTree>
    <p:extLst>
      <p:ext uri="{BB962C8B-B14F-4D97-AF65-F5344CB8AC3E}">
        <p14:creationId xmlns:p14="http://schemas.microsoft.com/office/powerpoint/2010/main" val="3711572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t>15</a:t>
            </a:fld>
            <a:endParaRPr lang="en-US" dirty="0"/>
          </a:p>
        </p:txBody>
      </p:sp>
    </p:spTree>
    <p:extLst>
      <p:ext uri="{BB962C8B-B14F-4D97-AF65-F5344CB8AC3E}">
        <p14:creationId xmlns:p14="http://schemas.microsoft.com/office/powerpoint/2010/main" val="538771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dirty="0"/>
              <a:t>mentioned before providing a door prize raffle, a beverage and popcorn (or a light snack), and a environment that is private is a great way to engage youth and young adults.</a:t>
            </a:r>
          </a:p>
          <a:p>
            <a:endParaRPr lang="en-US" dirty="0"/>
          </a:p>
          <a:p>
            <a:r>
              <a:rPr lang="en-US" dirty="0"/>
              <a:t>If you look at the users guide on page 10 and 12 you will see the handouts needed for your discussion</a:t>
            </a:r>
          </a:p>
          <a:p>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t>16</a:t>
            </a:fld>
            <a:endParaRPr lang="en-US" dirty="0"/>
          </a:p>
        </p:txBody>
      </p:sp>
    </p:spTree>
    <p:extLst>
      <p:ext uri="{BB962C8B-B14F-4D97-AF65-F5344CB8AC3E}">
        <p14:creationId xmlns:p14="http://schemas.microsoft.com/office/powerpoint/2010/main" val="4072571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ask that the youth and young adults be committed to attending each of the 5 sessions</a:t>
            </a:r>
          </a:p>
        </p:txBody>
      </p:sp>
      <p:sp>
        <p:nvSpPr>
          <p:cNvPr id="4" name="Slide Number Placeholder 3"/>
          <p:cNvSpPr>
            <a:spLocks noGrp="1"/>
          </p:cNvSpPr>
          <p:nvPr>
            <p:ph type="sldNum" sz="quarter" idx="10"/>
          </p:nvPr>
        </p:nvSpPr>
        <p:spPr/>
        <p:txBody>
          <a:bodyPr/>
          <a:lstStyle/>
          <a:p>
            <a:fld id="{D28ED2E6-D6F1-4B99-BCCA-C0AC6E915F89}" type="slidenum">
              <a:rPr lang="en-US" smtClean="0"/>
              <a:t>17</a:t>
            </a:fld>
            <a:endParaRPr lang="en-US" dirty="0"/>
          </a:p>
        </p:txBody>
      </p:sp>
    </p:spTree>
    <p:extLst>
      <p:ext uri="{BB962C8B-B14F-4D97-AF65-F5344CB8AC3E}">
        <p14:creationId xmlns:p14="http://schemas.microsoft.com/office/powerpoint/2010/main" val="4072571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t>18</a:t>
            </a:fld>
            <a:endParaRPr lang="en-US" dirty="0"/>
          </a:p>
        </p:txBody>
      </p:sp>
    </p:spTree>
    <p:extLst>
      <p:ext uri="{BB962C8B-B14F-4D97-AF65-F5344CB8AC3E}">
        <p14:creationId xmlns:p14="http://schemas.microsoft.com/office/powerpoint/2010/main" val="4072571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43"/>
              </a:spcAft>
              <a:buClr>
                <a:schemeClr val="accent2"/>
              </a:buClr>
              <a:buSzPct val="60000"/>
            </a:pPr>
            <a:r>
              <a:rPr lang="en-US" sz="1200" dirty="0" smtClean="0"/>
              <a:t>The NPAIHB also manages We R Native (a multimedia health resource)…</a:t>
            </a:r>
          </a:p>
          <a:p>
            <a:endParaRPr lang="en-US" dirty="0"/>
          </a:p>
          <a:p>
            <a:r>
              <a:rPr lang="en-US" dirty="0"/>
              <a:t>The service was designed using behavior change theory and extensive formative research with Native youth across the U.S. We design our messages to address the social, structural, and environmental stressors that influence adolescent health. With particular focus given to the prevention of suicide, bullying, STDs, teen pregnancy, and drug and alcohol use. </a:t>
            </a:r>
          </a:p>
          <a:p>
            <a:endParaRPr lang="en-US" dirty="0"/>
          </a:p>
          <a:p>
            <a:r>
              <a:rPr lang="en-US" dirty="0"/>
              <a:t>The project is funded by the Indian Health Service HIV and behavioral health programs, and is heavily supported in-kind by our GLS grant.</a:t>
            </a:r>
          </a:p>
          <a:p>
            <a:pPr defTabSz="953626">
              <a:defRPr/>
            </a:pPr>
            <a:endParaRPr lang="en-US" altLang="en-US" b="1" baseline="0" dirty="0" smtClean="0">
              <a:solidFill>
                <a:srgbClr val="FF0000"/>
              </a:solidFill>
            </a:endParaRPr>
          </a:p>
        </p:txBody>
      </p:sp>
      <p:sp>
        <p:nvSpPr>
          <p:cNvPr id="4" name="Slide Number Placeholder 3"/>
          <p:cNvSpPr>
            <a:spLocks noGrp="1"/>
          </p:cNvSpPr>
          <p:nvPr>
            <p:ph type="sldNum" sz="quarter" idx="10"/>
          </p:nvPr>
        </p:nvSpPr>
        <p:spPr/>
        <p:txBody>
          <a:bodyPr/>
          <a:lstStyle/>
          <a:p>
            <a:pPr>
              <a:defRPr/>
            </a:pPr>
            <a:fld id="{AB1BCFBA-7766-4B80-B1C0-A339F82E634D}"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353124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study was</a:t>
            </a:r>
            <a:r>
              <a:rPr lang="en-US" baseline="0" dirty="0" smtClean="0"/>
              <a:t> </a:t>
            </a:r>
            <a:r>
              <a:rPr lang="en-US" baseline="0" dirty="0" smtClean="0"/>
              <a:t>carried out by the Northwest Portland Area Indian Health Board, with support from</a:t>
            </a:r>
            <a:r>
              <a:rPr lang="en-US" dirty="0" smtClean="0"/>
              <a:t> </a:t>
            </a:r>
            <a:r>
              <a:rPr lang="en-US" dirty="0" smtClean="0"/>
              <a:t>the Native American Research Center for Health (NARCH). </a:t>
            </a:r>
          </a:p>
          <a:p>
            <a:endParaRPr lang="en-US" dirty="0" smtClean="0"/>
          </a:p>
        </p:txBody>
      </p:sp>
      <p:sp>
        <p:nvSpPr>
          <p:cNvPr id="4" name="Footer Placeholder 3"/>
          <p:cNvSpPr>
            <a:spLocks noGrp="1"/>
          </p:cNvSpPr>
          <p:nvPr>
            <p:ph type="ftr" sz="quarter" idx="10"/>
          </p:nvPr>
        </p:nvSpPr>
        <p:spPr/>
        <p:txBody>
          <a:bodyPr/>
          <a:lstStyle/>
          <a:p>
            <a:pPr>
              <a:defRPr/>
            </a:pPr>
            <a:r>
              <a:rPr lang="en-US" dirty="0" smtClean="0"/>
              <a:t>Study &amp; Training Overview</a:t>
            </a:r>
            <a:endParaRPr lang="en-US" dirty="0"/>
          </a:p>
        </p:txBody>
      </p:sp>
      <p:sp>
        <p:nvSpPr>
          <p:cNvPr id="5" name="Slide Number Placeholder 4"/>
          <p:cNvSpPr>
            <a:spLocks noGrp="1"/>
          </p:cNvSpPr>
          <p:nvPr>
            <p:ph type="sldNum" sz="quarter" idx="11"/>
          </p:nvPr>
        </p:nvSpPr>
        <p:spPr/>
        <p:txBody>
          <a:bodyPr/>
          <a:lstStyle/>
          <a:p>
            <a:pPr>
              <a:defRPr/>
            </a:pPr>
            <a:fld id="{61B0513E-0F4E-4C16-823D-E232126078D8}" type="slidenum">
              <a:rPr lang="en-US" smtClean="0"/>
              <a:pPr>
                <a:defRPr/>
              </a:pPr>
              <a:t>2</a:t>
            </a:fld>
            <a:endParaRPr lang="en-US" dirty="0"/>
          </a:p>
        </p:txBody>
      </p:sp>
    </p:spTree>
    <p:extLst>
      <p:ext uri="{BB962C8B-B14F-4D97-AF65-F5344CB8AC3E}">
        <p14:creationId xmlns:p14="http://schemas.microsoft.com/office/powerpoint/2010/main" val="1131823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t>20</a:t>
            </a:fld>
            <a:endParaRPr lang="en-US" dirty="0"/>
          </a:p>
        </p:txBody>
      </p:sp>
    </p:spTree>
    <p:extLst>
      <p:ext uri="{BB962C8B-B14F-4D97-AF65-F5344CB8AC3E}">
        <p14:creationId xmlns:p14="http://schemas.microsoft.com/office/powerpoint/2010/main" val="4072571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3626">
              <a:defRPr/>
            </a:pPr>
            <a:r>
              <a:rPr lang="en-US" altLang="en-US" b="0" dirty="0" smtClean="0">
                <a:solidFill>
                  <a:srgbClr val="FF0000"/>
                </a:solidFill>
              </a:rPr>
              <a:t>The social media posts connected readers to the National Suicide Prevention Lifeline,</a:t>
            </a:r>
            <a:r>
              <a:rPr lang="en-US" altLang="en-US" b="0" baseline="0" dirty="0" smtClean="0">
                <a:solidFill>
                  <a:srgbClr val="FF0000"/>
                </a:solidFill>
              </a:rPr>
              <a:t> and to other suicide prevention </a:t>
            </a:r>
            <a:r>
              <a:rPr lang="en-US" altLang="en-US" b="0" dirty="0" smtClean="0">
                <a:solidFill>
                  <a:srgbClr val="FF0000"/>
                </a:solidFill>
              </a:rPr>
              <a:t>resource</a:t>
            </a:r>
            <a:r>
              <a:rPr lang="en-US" altLang="en-US" b="0" baseline="0" dirty="0" smtClean="0">
                <a:solidFill>
                  <a:srgbClr val="FF0000"/>
                </a:solidFill>
              </a:rPr>
              <a:t> available on our website.</a:t>
            </a:r>
          </a:p>
          <a:p>
            <a:endParaRPr lang="en-US" dirty="0" smtClean="0"/>
          </a:p>
        </p:txBody>
      </p:sp>
      <p:sp>
        <p:nvSpPr>
          <p:cNvPr id="4" name="Slide Number Placeholder 3"/>
          <p:cNvSpPr>
            <a:spLocks noGrp="1"/>
          </p:cNvSpPr>
          <p:nvPr>
            <p:ph type="sldNum" sz="quarter" idx="10"/>
          </p:nvPr>
        </p:nvSpPr>
        <p:spPr/>
        <p:txBody>
          <a:bodyPr/>
          <a:lstStyle/>
          <a:p>
            <a:pPr>
              <a:defRPr/>
            </a:pPr>
            <a:fld id="{AB1BCFBA-7766-4B80-B1C0-A339F82E634D}"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353124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a:t>
            </a:r>
            <a:r>
              <a:rPr lang="en-US" dirty="0" smtClean="0"/>
              <a:t>used our </a:t>
            </a:r>
            <a:r>
              <a:rPr lang="en-US" dirty="0"/>
              <a:t>anonymous “Ask Auntie” Q&amp;A </a:t>
            </a:r>
            <a:r>
              <a:rPr lang="en-US" dirty="0" smtClean="0"/>
              <a:t>service to highlight suicide-related questions that’ve been submitted to the site.</a:t>
            </a:r>
            <a:endParaRPr lang="en-US" dirty="0"/>
          </a:p>
          <a:p>
            <a:endParaRPr lang="en-US" dirty="0"/>
          </a:p>
          <a:p>
            <a:r>
              <a:rPr lang="en-US" dirty="0"/>
              <a:t>It’s one of our most active sections of the website - Taking away the embarrassment youth might feel asking parents, friends, or healthcare providers. </a:t>
            </a:r>
          </a:p>
          <a:p>
            <a:endParaRPr lang="en-US" dirty="0"/>
          </a:p>
        </p:txBody>
      </p:sp>
      <p:sp>
        <p:nvSpPr>
          <p:cNvPr id="4" name="Slide Number Placeholder 3"/>
          <p:cNvSpPr>
            <a:spLocks noGrp="1"/>
          </p:cNvSpPr>
          <p:nvPr>
            <p:ph type="sldNum" sz="quarter" idx="10"/>
          </p:nvPr>
        </p:nvSpPr>
        <p:spPr/>
        <p:txBody>
          <a:bodyPr/>
          <a:lstStyle/>
          <a:p>
            <a:fld id="{4A127C63-937F-45AA-A730-A8015162374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13598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Strategies to Boost User Engagement :</a:t>
            </a:r>
          </a:p>
          <a:p>
            <a:pPr marL="177571" lvl="2" indent="-177571" defTabSz="947044">
              <a:buFont typeface="Arial" panose="020B0604020202020204" pitchFamily="34" charset="0"/>
              <a:buChar char="•"/>
              <a:defRPr/>
            </a:pPr>
            <a:r>
              <a:rPr lang="en-US" dirty="0"/>
              <a:t>Engaging content – compelling images and stories</a:t>
            </a:r>
          </a:p>
          <a:p>
            <a:pPr marL="177571" lvl="2" indent="-177571" defTabSz="947044">
              <a:buFont typeface="Arial" panose="020B0604020202020204" pitchFamily="34" charset="0"/>
              <a:buChar char="•"/>
              <a:defRPr/>
            </a:pPr>
            <a:r>
              <a:rPr lang="en-US" dirty="0"/>
              <a:t>Amplify positive stories happening in Indian Country – youth doing good things.</a:t>
            </a:r>
          </a:p>
          <a:p>
            <a:pPr marL="177571" lvl="2" indent="-177571" defTabSz="947044">
              <a:buFont typeface="Arial" panose="020B0604020202020204" pitchFamily="34" charset="0"/>
              <a:buChar char="•"/>
              <a:defRPr/>
            </a:pPr>
            <a:r>
              <a:rPr lang="en-US" dirty="0"/>
              <a:t>Contests – We’ve learned though trial and error… Is it Actionable? Is your audience really going to do what you’re asking them to do? How many steps will it take?</a:t>
            </a:r>
          </a:p>
          <a:p>
            <a:pPr marL="177571" lvl="2" indent="-177571" defTabSz="947044">
              <a:buFont typeface="Arial" panose="020B0604020202020204" pitchFamily="34" charset="0"/>
              <a:buChar char="•"/>
              <a:defRPr/>
            </a:pPr>
            <a:r>
              <a:rPr lang="en-US" dirty="0"/>
              <a:t>Things that work for us (celebrities, humor, specific facts to our target audience)</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88750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43">
              <a:defRPr/>
            </a:pPr>
            <a:r>
              <a:rPr lang="en-US" dirty="0" smtClean="0"/>
              <a:t>To bring users back to the “meat and potatoes” on the website, we use monthly contests and Facebook, Instagram, and Text Message prompts. </a:t>
            </a:r>
          </a:p>
          <a:p>
            <a:pPr defTabSz="966343">
              <a:defRPr/>
            </a:pPr>
            <a:endParaRPr lang="en-US" dirty="0" smtClean="0"/>
          </a:p>
          <a:p>
            <a:pPr defTabSz="966343">
              <a:defRPr/>
            </a:pPr>
            <a:r>
              <a:rPr lang="en-US" dirty="0" smtClean="0"/>
              <a:t>To enroll, you just text the word NATIVE to 24587. Right now we have nearly 4,000</a:t>
            </a:r>
            <a:r>
              <a:rPr lang="en-US" baseline="0" dirty="0" smtClean="0"/>
              <a:t> </a:t>
            </a:r>
            <a:r>
              <a:rPr lang="en-US" dirty="0" smtClean="0"/>
              <a:t>folks signed up for the service. </a:t>
            </a:r>
          </a:p>
          <a:p>
            <a:endParaRPr lang="en-US" dirty="0" smtClean="0"/>
          </a:p>
        </p:txBody>
      </p:sp>
      <p:sp>
        <p:nvSpPr>
          <p:cNvPr id="4" name="Slide Number Placeholder 3"/>
          <p:cNvSpPr>
            <a:spLocks noGrp="1"/>
          </p:cNvSpPr>
          <p:nvPr>
            <p:ph type="sldNum" sz="quarter" idx="10"/>
          </p:nvPr>
        </p:nvSpPr>
        <p:spPr/>
        <p:txBody>
          <a:bodyPr/>
          <a:lstStyle/>
          <a:p>
            <a:fld id="{4A127C63-937F-45AA-A730-A8015162374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156189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Instagram</a:t>
            </a:r>
            <a:endParaRPr lang="en-US" dirty="0"/>
          </a:p>
        </p:txBody>
      </p:sp>
      <p:sp>
        <p:nvSpPr>
          <p:cNvPr id="4" name="Slide Number Placeholder 3"/>
          <p:cNvSpPr>
            <a:spLocks noGrp="1"/>
          </p:cNvSpPr>
          <p:nvPr>
            <p:ph type="sldNum" sz="quarter" idx="10"/>
          </p:nvPr>
        </p:nvSpPr>
        <p:spPr/>
        <p:txBody>
          <a:bodyPr/>
          <a:lstStyle/>
          <a:p>
            <a:fld id="{4A127C63-937F-45AA-A730-A8015162374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685553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If you’d like to contact the folks who manage THRIVE/PRT/We R</a:t>
            </a:r>
            <a:r>
              <a:rPr lang="en-US" baseline="0" dirty="0" smtClean="0"/>
              <a:t> Native…</a:t>
            </a:r>
            <a:endParaRPr lang="en-US" dirty="0" smtClean="0"/>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500">
                <a:solidFill>
                  <a:srgbClr val="000000"/>
                </a:solidFill>
                <a:latin typeface="Gill Sans" charset="0"/>
                <a:ea typeface="ヒラギノ角ゴ ProN W3" charset="-128"/>
                <a:sym typeface="Gill Sans" charset="0"/>
              </a:defRPr>
            </a:lvl1pPr>
            <a:lvl2pPr marL="785035" indent="-301939" eaLnBrk="0" hangingPunct="0">
              <a:defRPr sz="4500">
                <a:solidFill>
                  <a:srgbClr val="000000"/>
                </a:solidFill>
                <a:latin typeface="Gill Sans" charset="0"/>
                <a:ea typeface="ヒラギノ角ゴ ProN W3" charset="-128"/>
                <a:sym typeface="Gill Sans" charset="0"/>
              </a:defRPr>
            </a:lvl2pPr>
            <a:lvl3pPr marL="1207745" indent="-241549" eaLnBrk="0" hangingPunct="0">
              <a:defRPr sz="4500">
                <a:solidFill>
                  <a:srgbClr val="000000"/>
                </a:solidFill>
                <a:latin typeface="Gill Sans" charset="0"/>
                <a:ea typeface="ヒラギノ角ゴ ProN W3" charset="-128"/>
                <a:sym typeface="Gill Sans" charset="0"/>
              </a:defRPr>
            </a:lvl3pPr>
            <a:lvl4pPr marL="1690844" indent="-241549" eaLnBrk="0" hangingPunct="0">
              <a:defRPr sz="4500">
                <a:solidFill>
                  <a:srgbClr val="000000"/>
                </a:solidFill>
                <a:latin typeface="Gill Sans" charset="0"/>
                <a:ea typeface="ヒラギノ角ゴ ProN W3" charset="-128"/>
                <a:sym typeface="Gill Sans" charset="0"/>
              </a:defRPr>
            </a:lvl4pPr>
            <a:lvl5pPr marL="2173942" indent="-241549" eaLnBrk="0" hangingPunct="0">
              <a:defRPr sz="4500">
                <a:solidFill>
                  <a:srgbClr val="000000"/>
                </a:solidFill>
                <a:latin typeface="Gill Sans" charset="0"/>
                <a:ea typeface="ヒラギノ角ゴ ProN W3" charset="-128"/>
                <a:sym typeface="Gill Sans" charset="0"/>
              </a:defRPr>
            </a:lvl5pPr>
            <a:lvl6pPr marL="2657043" indent="-241549" algn="ctr" eaLnBrk="0" fontAlgn="base" hangingPunct="0">
              <a:spcBef>
                <a:spcPct val="0"/>
              </a:spcBef>
              <a:spcAft>
                <a:spcPct val="0"/>
              </a:spcAft>
              <a:defRPr sz="4500">
                <a:solidFill>
                  <a:srgbClr val="000000"/>
                </a:solidFill>
                <a:latin typeface="Gill Sans" charset="0"/>
                <a:ea typeface="ヒラギノ角ゴ ProN W3" charset="-128"/>
                <a:sym typeface="Gill Sans" charset="0"/>
              </a:defRPr>
            </a:lvl6pPr>
            <a:lvl7pPr marL="3140140" indent="-241549" algn="ctr" eaLnBrk="0" fontAlgn="base" hangingPunct="0">
              <a:spcBef>
                <a:spcPct val="0"/>
              </a:spcBef>
              <a:spcAft>
                <a:spcPct val="0"/>
              </a:spcAft>
              <a:defRPr sz="4500">
                <a:solidFill>
                  <a:srgbClr val="000000"/>
                </a:solidFill>
                <a:latin typeface="Gill Sans" charset="0"/>
                <a:ea typeface="ヒラギノ角ゴ ProN W3" charset="-128"/>
                <a:sym typeface="Gill Sans" charset="0"/>
              </a:defRPr>
            </a:lvl7pPr>
            <a:lvl8pPr marL="3623237" indent="-241549" algn="ctr" eaLnBrk="0" fontAlgn="base" hangingPunct="0">
              <a:spcBef>
                <a:spcPct val="0"/>
              </a:spcBef>
              <a:spcAft>
                <a:spcPct val="0"/>
              </a:spcAft>
              <a:defRPr sz="4500">
                <a:solidFill>
                  <a:srgbClr val="000000"/>
                </a:solidFill>
                <a:latin typeface="Gill Sans" charset="0"/>
                <a:ea typeface="ヒラギノ角ゴ ProN W3" charset="-128"/>
                <a:sym typeface="Gill Sans" charset="0"/>
              </a:defRPr>
            </a:lvl8pPr>
            <a:lvl9pPr marL="4106337" indent="-241549" algn="ctr" eaLnBrk="0" fontAlgn="base" hangingPunct="0">
              <a:spcBef>
                <a:spcPct val="0"/>
              </a:spcBef>
              <a:spcAft>
                <a:spcPct val="0"/>
              </a:spcAft>
              <a:defRPr sz="4500">
                <a:solidFill>
                  <a:srgbClr val="000000"/>
                </a:solidFill>
                <a:latin typeface="Gill Sans" charset="0"/>
                <a:ea typeface="ヒラギノ角ゴ ProN W3" charset="-128"/>
                <a:sym typeface="Gill Sans" charset="0"/>
              </a:defRPr>
            </a:lvl9pPr>
          </a:lstStyle>
          <a:p>
            <a:pPr eaLnBrk="1" hangingPunct="1"/>
            <a:fld id="{16A2EE7F-CD07-49AF-9259-5E616E3BC632}" type="slidenum">
              <a:rPr lang="en-US" sz="1200"/>
              <a:pPr eaLnBrk="1" hangingPunct="1"/>
              <a:t>26</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Native VOICES was adapted from Video Opportunities for Innovative Condom Education and Safer Sex (VOICES), a video-based intervention recognized by the Centers for Disease Control and Prevention (CDC): https://www.effectiveinterventions.org/en/HighImpactPrevention/Interventions/VOICES.aspx </a:t>
            </a:r>
          </a:p>
          <a:p>
            <a:endParaRPr lang="en-US" dirty="0" smtClean="0"/>
          </a:p>
          <a:p>
            <a:r>
              <a:rPr lang="en-US" dirty="0" smtClean="0"/>
              <a:t>Eight </a:t>
            </a:r>
            <a:r>
              <a:rPr lang="en-US" dirty="0" smtClean="0"/>
              <a:t>Supplemental VOICES Videos have been approved by the CDC for use as alternative videos for the Intervention.</a:t>
            </a:r>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t>3</a:t>
            </a:fld>
            <a:endParaRPr lang="en-US" dirty="0"/>
          </a:p>
        </p:txBody>
      </p:sp>
    </p:spTree>
    <p:extLst>
      <p:ext uri="{BB962C8B-B14F-4D97-AF65-F5344CB8AC3E}">
        <p14:creationId xmlns:p14="http://schemas.microsoft.com/office/powerpoint/2010/main" val="1057811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267">
              <a:defRPr/>
            </a:pPr>
            <a:r>
              <a:rPr lang="en-US" b="1" dirty="0"/>
              <a:t>Adaptation Process</a:t>
            </a:r>
            <a:r>
              <a:rPr lang="en-US" dirty="0"/>
              <a:t>: To maximize the cultural appropriateness of the Native VOICES video, </a:t>
            </a:r>
            <a:r>
              <a:rPr lang="en-US" dirty="0" smtClean="0"/>
              <a:t>the Northwest </a:t>
            </a:r>
            <a:r>
              <a:rPr lang="en-US" dirty="0"/>
              <a:t>Portland Area Indian Health Board </a:t>
            </a:r>
            <a:r>
              <a:rPr lang="en-US" dirty="0" smtClean="0"/>
              <a:t>conducted </a:t>
            </a:r>
            <a:r>
              <a:rPr lang="en-US" dirty="0"/>
              <a:t>8 focus groups with NW Native youth, 10 interviews with clinical staff and staff at youth-serving organizations, and 13 interviews with youth who identified as LGBTQ/TS  (lesbian, gay, bisexual, transgendered, or queer, or two spirit) using community-based participatory research strategies. </a:t>
            </a:r>
            <a:endParaRPr lang="en-US" dirty="0" smtClean="0"/>
          </a:p>
          <a:p>
            <a:pPr defTabSz="948267">
              <a:defRPr/>
            </a:pPr>
            <a:endParaRPr lang="en-US" dirty="0" smtClean="0"/>
          </a:p>
          <a:p>
            <a:pPr defTabSz="948267">
              <a:defRPr/>
            </a:pPr>
            <a:r>
              <a:rPr lang="en-US" dirty="0" smtClean="0"/>
              <a:t>The findings from these focus groups were compiled</a:t>
            </a:r>
            <a:r>
              <a:rPr lang="en-US" baseline="0" dirty="0" smtClean="0"/>
              <a:t> in a report, </a:t>
            </a:r>
            <a:r>
              <a:rPr lang="en-US" baseline="0" dirty="0" smtClean="0"/>
              <a:t>available </a:t>
            </a:r>
            <a:r>
              <a:rPr lang="en-US" baseline="0" dirty="0" smtClean="0"/>
              <a:t>on the www.npaihb.org website. </a:t>
            </a:r>
            <a:endParaRPr lang="en-US" dirty="0" smtClean="0"/>
          </a:p>
          <a:p>
            <a:pPr defTabSz="948267">
              <a:defRPr/>
            </a:pPr>
            <a:endParaRPr lang="en-US" dirty="0" smtClean="0"/>
          </a:p>
        </p:txBody>
      </p:sp>
      <p:sp>
        <p:nvSpPr>
          <p:cNvPr id="4" name="Slide Number Placeholder 3"/>
          <p:cNvSpPr>
            <a:spLocks noGrp="1"/>
          </p:cNvSpPr>
          <p:nvPr>
            <p:ph type="sldNum" sz="quarter" idx="10"/>
          </p:nvPr>
        </p:nvSpPr>
        <p:spPr/>
        <p:txBody>
          <a:bodyPr/>
          <a:lstStyle/>
          <a:p>
            <a:fld id="{D28ED2E6-D6F1-4B99-BCCA-C0AC6E915F89}" type="slidenum">
              <a:rPr lang="en-US" smtClean="0"/>
              <a:t>4</a:t>
            </a:fld>
            <a:endParaRPr lang="en-US" dirty="0"/>
          </a:p>
        </p:txBody>
      </p:sp>
    </p:spTree>
    <p:extLst>
      <p:ext uri="{BB962C8B-B14F-4D97-AF65-F5344CB8AC3E}">
        <p14:creationId xmlns:p14="http://schemas.microsoft.com/office/powerpoint/2010/main" val="1659889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Like IYG, we used </a:t>
            </a:r>
            <a:r>
              <a:rPr lang="en-US" b="0" dirty="0" err="1" smtClean="0"/>
              <a:t>Resnicow’s</a:t>
            </a:r>
            <a:r>
              <a:rPr lang="en-US" b="0" dirty="0" smtClean="0"/>
              <a:t> research to prioritize surface and deep cultural adaptations. </a:t>
            </a:r>
          </a:p>
          <a:p>
            <a:endParaRPr lang="en-US" b="1" dirty="0" smtClean="0"/>
          </a:p>
          <a:p>
            <a:r>
              <a:rPr lang="en-US" b="1" dirty="0" smtClean="0"/>
              <a:t>For example, some of our Surface-Level</a:t>
            </a:r>
            <a:r>
              <a:rPr lang="en-US" b="1" baseline="0" dirty="0" smtClean="0"/>
              <a:t> adaptations included that:</a:t>
            </a:r>
            <a:r>
              <a:rPr lang="en-US" b="1" dirty="0" smtClean="0"/>
              <a:t> </a:t>
            </a:r>
          </a:p>
          <a:p>
            <a:pPr marL="177571" indent="-177571">
              <a:buFont typeface="Arial" panose="020B0604020202020204" pitchFamily="34" charset="0"/>
              <a:buChar char="•"/>
            </a:pPr>
            <a:r>
              <a:rPr lang="en-US" b="0" dirty="0" smtClean="0"/>
              <a:t>Major scene locations were changed to better reflect spaces occupied by Native youth</a:t>
            </a:r>
            <a:endParaRPr lang="en-US" b="0" dirty="0"/>
          </a:p>
          <a:p>
            <a:pPr marL="177571" indent="-177571" defTabSz="947044">
              <a:buFont typeface="Arial" panose="020B0604020202020204" pitchFamily="34" charset="0"/>
              <a:buChar char="•"/>
            </a:pPr>
            <a:r>
              <a:rPr lang="en-US" b="0" dirty="0" smtClean="0"/>
              <a:t>Native teens don’t </a:t>
            </a:r>
            <a:r>
              <a:rPr lang="en-US" b="0" dirty="0"/>
              <a:t>flirt as openly and as confidently as </a:t>
            </a:r>
            <a:r>
              <a:rPr lang="en-US" b="0" dirty="0" smtClean="0"/>
              <a:t>the adults portrayed in the original video. </a:t>
            </a:r>
          </a:p>
          <a:p>
            <a:pPr marL="177571" indent="-177571" defTabSz="947044">
              <a:buFont typeface="Arial" panose="020B0604020202020204" pitchFamily="34" charset="0"/>
              <a:buChar char="•"/>
            </a:pPr>
            <a:r>
              <a:rPr lang="en-US" kern="1000" dirty="0">
                <a:solidFill>
                  <a:srgbClr val="000000"/>
                </a:solidFill>
                <a:ea typeface="Calibri"/>
                <a:cs typeface="Times New Roman"/>
              </a:rPr>
              <a:t>Participants felt that </a:t>
            </a:r>
            <a:r>
              <a:rPr lang="de-DE" kern="1000" dirty="0">
                <a:solidFill>
                  <a:srgbClr val="000000"/>
                </a:solidFill>
                <a:ea typeface="Calibri"/>
                <a:cs typeface="Times New Roman"/>
              </a:rPr>
              <a:t>humor should be used to intiate conversations about sex and keep them lively. </a:t>
            </a:r>
            <a:endParaRPr lang="en-US" sz="1100" kern="1000" dirty="0">
              <a:ea typeface="Calibri"/>
              <a:cs typeface="Times New Roman"/>
            </a:endParaRPr>
          </a:p>
          <a:p>
            <a:pPr marL="177571" indent="-177571">
              <a:buFont typeface="Arial" panose="020B0604020202020204" pitchFamily="34" charset="0"/>
              <a:buChar char="•"/>
            </a:pPr>
            <a:endParaRPr lang="en-US" b="0" dirty="0" smtClean="0"/>
          </a:p>
          <a:p>
            <a:endParaRPr lang="en-US" b="1" dirty="0" smtClean="0"/>
          </a:p>
        </p:txBody>
      </p:sp>
      <p:sp>
        <p:nvSpPr>
          <p:cNvPr id="4" name="Footer Placeholder 3"/>
          <p:cNvSpPr>
            <a:spLocks noGrp="1"/>
          </p:cNvSpPr>
          <p:nvPr>
            <p:ph type="ftr" sz="quarter" idx="10"/>
          </p:nvPr>
        </p:nvSpPr>
        <p:spPr/>
        <p:txBody>
          <a:bodyPr/>
          <a:lstStyle/>
          <a:p>
            <a:pPr>
              <a:defRPr/>
            </a:pPr>
            <a:r>
              <a:rPr lang="en-US" dirty="0" smtClean="0"/>
              <a:t>Study &amp; Training Overview</a:t>
            </a:r>
            <a:endParaRPr lang="en-US" dirty="0"/>
          </a:p>
        </p:txBody>
      </p:sp>
      <p:sp>
        <p:nvSpPr>
          <p:cNvPr id="5" name="Slide Number Placeholder 4"/>
          <p:cNvSpPr>
            <a:spLocks noGrp="1"/>
          </p:cNvSpPr>
          <p:nvPr>
            <p:ph type="sldNum" sz="quarter" idx="11"/>
          </p:nvPr>
        </p:nvSpPr>
        <p:spPr/>
        <p:txBody>
          <a:bodyPr/>
          <a:lstStyle/>
          <a:p>
            <a:pPr>
              <a:defRPr/>
            </a:pPr>
            <a:fld id="{61B0513E-0F4E-4C16-823D-E232126078D8}" type="slidenum">
              <a:rPr lang="en-US" smtClean="0"/>
              <a:pPr>
                <a:defRPr/>
              </a:pPr>
              <a:t>5</a:t>
            </a:fld>
            <a:endParaRPr lang="en-US" dirty="0"/>
          </a:p>
        </p:txBody>
      </p:sp>
    </p:spTree>
    <p:extLst>
      <p:ext uri="{BB962C8B-B14F-4D97-AF65-F5344CB8AC3E}">
        <p14:creationId xmlns:p14="http://schemas.microsoft.com/office/powerpoint/2010/main" val="1131823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 an example of a Deep Adaptation</a:t>
            </a:r>
            <a:endParaRPr lang="en-US" dirty="0"/>
          </a:p>
          <a:p>
            <a:pPr marL="177571" indent="-177571">
              <a:buFont typeface="Arial" panose="020B0604020202020204" pitchFamily="34" charset="0"/>
              <a:buChar char="•"/>
            </a:pPr>
            <a:r>
              <a:rPr lang="en-US" dirty="0" smtClean="0"/>
              <a:t>The original characters have </a:t>
            </a:r>
            <a:r>
              <a:rPr lang="en-US" dirty="0"/>
              <a:t>unprotected sex after their first date at a restaurant. </a:t>
            </a:r>
          </a:p>
          <a:p>
            <a:pPr marL="177571" indent="-177571">
              <a:buFont typeface="Arial" panose="020B0604020202020204" pitchFamily="34" charset="0"/>
              <a:buChar char="•"/>
            </a:pPr>
            <a:r>
              <a:rPr lang="en-US" dirty="0" smtClean="0"/>
              <a:t>The Native VOICES characters have </a:t>
            </a:r>
            <a:r>
              <a:rPr lang="en-US" dirty="0"/>
              <a:t>unprotected sex after drinking at a house party. </a:t>
            </a:r>
          </a:p>
          <a:p>
            <a:pPr marL="177571" indent="-177571">
              <a:buFont typeface="Arial" panose="020B0604020202020204" pitchFamily="34" charset="0"/>
              <a:buChar char="•"/>
            </a:pPr>
            <a:r>
              <a:rPr lang="en-US" b="1" dirty="0" smtClean="0"/>
              <a:t>Youth</a:t>
            </a:r>
            <a:r>
              <a:rPr lang="en-US" b="1" baseline="0" dirty="0" smtClean="0"/>
              <a:t> and adult stakeholders both thought the Native VOICES video should </a:t>
            </a:r>
            <a:r>
              <a:rPr lang="en-US" b="1" dirty="0" smtClean="0"/>
              <a:t>demonstrate </a:t>
            </a:r>
            <a:r>
              <a:rPr lang="en-US" b="1" dirty="0"/>
              <a:t>the effect of drinking &amp; drugs on decision-making.</a:t>
            </a:r>
          </a:p>
          <a:p>
            <a:endParaRPr lang="en-US" b="1" dirty="0"/>
          </a:p>
        </p:txBody>
      </p:sp>
      <p:sp>
        <p:nvSpPr>
          <p:cNvPr id="4" name="Footer Placeholder 3"/>
          <p:cNvSpPr>
            <a:spLocks noGrp="1"/>
          </p:cNvSpPr>
          <p:nvPr>
            <p:ph type="ftr" sz="quarter" idx="10"/>
          </p:nvPr>
        </p:nvSpPr>
        <p:spPr/>
        <p:txBody>
          <a:bodyPr/>
          <a:lstStyle/>
          <a:p>
            <a:pPr>
              <a:defRPr/>
            </a:pPr>
            <a:r>
              <a:rPr lang="en-US" dirty="0" smtClean="0"/>
              <a:t>Study &amp; Training Overview</a:t>
            </a:r>
            <a:endParaRPr lang="en-US" dirty="0"/>
          </a:p>
        </p:txBody>
      </p:sp>
      <p:sp>
        <p:nvSpPr>
          <p:cNvPr id="5" name="Slide Number Placeholder 4"/>
          <p:cNvSpPr>
            <a:spLocks noGrp="1"/>
          </p:cNvSpPr>
          <p:nvPr>
            <p:ph type="sldNum" sz="quarter" idx="11"/>
          </p:nvPr>
        </p:nvSpPr>
        <p:spPr/>
        <p:txBody>
          <a:bodyPr/>
          <a:lstStyle/>
          <a:p>
            <a:pPr>
              <a:defRPr/>
            </a:pPr>
            <a:fld id="{61B0513E-0F4E-4C16-823D-E232126078D8}" type="slidenum">
              <a:rPr lang="en-US" smtClean="0"/>
              <a:pPr>
                <a:defRPr/>
              </a:pPr>
              <a:t>6</a:t>
            </a:fld>
            <a:endParaRPr lang="en-US" dirty="0"/>
          </a:p>
        </p:txBody>
      </p:sp>
    </p:spTree>
    <p:extLst>
      <p:ext uri="{BB962C8B-B14F-4D97-AF65-F5344CB8AC3E}">
        <p14:creationId xmlns:p14="http://schemas.microsoft.com/office/powerpoint/2010/main" val="1131823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Surface/Deep  </a:t>
            </a:r>
            <a:endParaRPr lang="en-US" dirty="0" smtClean="0"/>
          </a:p>
          <a:p>
            <a:pPr marL="177571" indent="-177571">
              <a:buFont typeface="Arial" panose="020B0604020202020204" pitchFamily="34" charset="0"/>
              <a:buChar char="•"/>
            </a:pPr>
            <a:r>
              <a:rPr lang="en-US" dirty="0" smtClean="0"/>
              <a:t>No LGBT or Two Spirit characters. </a:t>
            </a:r>
          </a:p>
          <a:p>
            <a:pPr marL="177571" indent="-177571">
              <a:buFont typeface="Arial" panose="020B0604020202020204" pitchFamily="34" charset="0"/>
              <a:buChar char="•"/>
            </a:pPr>
            <a:r>
              <a:rPr lang="en-US" dirty="0" smtClean="0"/>
              <a:t>Several LGBT/two spirit characters, including one of the main characters. The message that “two girls - or two guys - can give each other STDs” is featured.  </a:t>
            </a:r>
          </a:p>
          <a:p>
            <a:pPr marL="177571" indent="-177571">
              <a:buFont typeface="Arial" panose="020B0604020202020204" pitchFamily="34" charset="0"/>
              <a:buChar char="•"/>
            </a:pPr>
            <a:r>
              <a:rPr lang="en-US" b="1" dirty="0" smtClean="0"/>
              <a:t>Need to include positive LGBT role models who can inspire gay youth to protect themselves and model healthy same-sex relationships. Must be involved, tied to their culture, and valued by their community.</a:t>
            </a:r>
          </a:p>
          <a:p>
            <a:endParaRPr lang="en-US" b="1" dirty="0" smtClean="0"/>
          </a:p>
          <a:p>
            <a:pPr defTabSz="957461"/>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dirty="0" smtClean="0"/>
              <a:t>Study &amp; Training Overview</a:t>
            </a:r>
            <a:endParaRPr lang="en-US" dirty="0"/>
          </a:p>
        </p:txBody>
      </p:sp>
      <p:sp>
        <p:nvSpPr>
          <p:cNvPr id="5" name="Slide Number Placeholder 4"/>
          <p:cNvSpPr>
            <a:spLocks noGrp="1"/>
          </p:cNvSpPr>
          <p:nvPr>
            <p:ph type="sldNum" sz="quarter" idx="11"/>
          </p:nvPr>
        </p:nvSpPr>
        <p:spPr/>
        <p:txBody>
          <a:bodyPr/>
          <a:lstStyle/>
          <a:p>
            <a:pPr>
              <a:defRPr/>
            </a:pPr>
            <a:fld id="{61B0513E-0F4E-4C16-823D-E232126078D8}" type="slidenum">
              <a:rPr lang="en-US" smtClean="0"/>
              <a:pPr>
                <a:defRPr/>
              </a:pPr>
              <a:t>7</a:t>
            </a:fld>
            <a:endParaRPr lang="en-US" dirty="0"/>
          </a:p>
        </p:txBody>
      </p:sp>
    </p:spTree>
    <p:extLst>
      <p:ext uri="{BB962C8B-B14F-4D97-AF65-F5344CB8AC3E}">
        <p14:creationId xmlns:p14="http://schemas.microsoft.com/office/powerpoint/2010/main" val="1131823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third year of the project, Native teens and young adults from across the U.S. read or reenacted iterative drafts of the adapted script, and provided feedback on the characters, scenes, tone, and dialogue. </a:t>
            </a:r>
          </a:p>
          <a:p>
            <a:endParaRPr lang="en-US" dirty="0" smtClean="0"/>
          </a:p>
          <a:p>
            <a:r>
              <a:rPr lang="en-US" dirty="0" smtClean="0"/>
              <a:t>The adapted Native VOICES video was shot on location in Oklahoma City in August 2013. </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8</a:t>
            </a:fld>
            <a:endParaRPr lang="en-US"/>
          </a:p>
        </p:txBody>
      </p:sp>
    </p:spTree>
    <p:extLst>
      <p:ext uri="{BB962C8B-B14F-4D97-AF65-F5344CB8AC3E}">
        <p14:creationId xmlns:p14="http://schemas.microsoft.com/office/powerpoint/2010/main" val="3153217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a:t>
            </a:r>
            <a:r>
              <a:rPr lang="en-US" baseline="0" dirty="0" smtClean="0"/>
              <a:t> we </a:t>
            </a:r>
            <a:r>
              <a:rPr lang="en-US" dirty="0" smtClean="0"/>
              <a:t>worked with 8 tribes</a:t>
            </a:r>
            <a:r>
              <a:rPr lang="en-US" baseline="0" dirty="0" smtClean="0"/>
              <a:t> and tribal or</a:t>
            </a:r>
            <a:r>
              <a:rPr lang="en-US" dirty="0" smtClean="0"/>
              <a:t>ganizations across the U.S. to evaluate the effectiveness of the Native VOICES intervention. </a:t>
            </a:r>
          </a:p>
          <a:p>
            <a:endParaRPr lang="en-US" dirty="0" smtClean="0"/>
          </a:p>
          <a:p>
            <a:r>
              <a:rPr lang="en-US" dirty="0" smtClean="0"/>
              <a:t>The sites were randomized into one of three study arms: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t>9</a:t>
            </a:fld>
            <a:endParaRPr lang="en-US" dirty="0"/>
          </a:p>
        </p:txBody>
      </p:sp>
    </p:spTree>
    <p:extLst>
      <p:ext uri="{BB962C8B-B14F-4D97-AF65-F5344CB8AC3E}">
        <p14:creationId xmlns:p14="http://schemas.microsoft.com/office/powerpoint/2010/main" val="371157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gi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6.xml"/><Relationship Id="rId1" Type="http://schemas.openxmlformats.org/officeDocument/2006/relationships/vmlDrawing" Target="../drawings/vmlDrawing1.vml"/><Relationship Id="rId5" Type="http://schemas.openxmlformats.org/officeDocument/2006/relationships/oleObject" Target="../embeddings/Microsoft_PowerPoint_97-2003_Presentation1.ppt"/><Relationship Id="rId4" Type="http://schemas.openxmlformats.org/officeDocument/2006/relationships/oleObject" Target="../embeddings/oleObject1.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A075D24-8972-4AB3-A74B-AABF52DE973B}" type="datetimeFigureOut">
              <a:rPr lang="en-US" smtClean="0"/>
              <a:t>7/13/2016</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E330D921-A56A-491C-995F-B2D729B5EFE6}"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075D24-8972-4AB3-A74B-AABF52DE973B}" type="datetimeFigureOut">
              <a:rPr lang="en-US" smtClean="0"/>
              <a:t>7/13/2016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30D921-A56A-491C-995F-B2D729B5EFE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5A075D24-8972-4AB3-A74B-AABF52DE973B}" type="datetimeFigureOut">
              <a:rPr lang="en-US" smtClean="0"/>
              <a:t>7/13/2016</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E330D921-A56A-491C-995F-B2D729B5EFE6}"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cept Description">
    <p:spTree>
      <p:nvGrpSpPr>
        <p:cNvPr id="1" name=""/>
        <p:cNvGrpSpPr/>
        <p:nvPr/>
      </p:nvGrpSpPr>
      <p:grpSpPr>
        <a:xfrm>
          <a:off x="0" y="0"/>
          <a:ext cx="0" cy="0"/>
          <a:chOff x="0" y="0"/>
          <a:chExt cx="0" cy="0"/>
        </a:xfrm>
      </p:grpSpPr>
      <p:sp>
        <p:nvSpPr>
          <p:cNvPr id="7" name="Title 6"/>
          <p:cNvSpPr>
            <a:spLocks noGrp="1"/>
          </p:cNvSpPr>
          <p:nvPr>
            <p:ph type="title"/>
          </p:nvPr>
        </p:nvSpPr>
        <p:spPr>
          <a:xfrm>
            <a:off x="228599" y="0"/>
            <a:ext cx="8689975" cy="917575"/>
          </a:xfrm>
        </p:spPr>
        <p:txBody>
          <a:bodyPr anchor="b"/>
          <a:lstStyle>
            <a:lvl1pPr>
              <a:defRPr sz="3200">
                <a:solidFill>
                  <a:srgbClr val="525252"/>
                </a:solidFill>
                <a:latin typeface="Arial"/>
                <a:cs typeface="Arial"/>
              </a:defRPr>
            </a:lvl1pPr>
          </a:lstStyle>
          <a:p>
            <a:r>
              <a:rPr lang="en-US" dirty="0" smtClean="0"/>
              <a:t>Click to edit Master title style</a:t>
            </a:r>
            <a:endParaRPr lang="en-US" dirty="0"/>
          </a:p>
        </p:txBody>
      </p:sp>
      <p:sp>
        <p:nvSpPr>
          <p:cNvPr id="9" name="Text Placeholder 8"/>
          <p:cNvSpPr>
            <a:spLocks noGrp="1"/>
          </p:cNvSpPr>
          <p:nvPr>
            <p:ph type="body" sz="quarter" idx="10" hasCustomPrompt="1"/>
          </p:nvPr>
        </p:nvSpPr>
        <p:spPr>
          <a:xfrm>
            <a:off x="228601" y="6534346"/>
            <a:ext cx="8731737" cy="211549"/>
          </a:xfrm>
        </p:spPr>
        <p:txBody>
          <a:bodyPr anchor="b"/>
          <a:lstStyle>
            <a:lvl1pPr marL="0" indent="0" algn="r">
              <a:buNone/>
              <a:defRPr sz="1100" baseline="0">
                <a:solidFill>
                  <a:schemeClr val="bg2">
                    <a:lumMod val="60000"/>
                    <a:lumOff val="40000"/>
                  </a:schemeClr>
                </a:solidFill>
                <a:latin typeface="Arial"/>
                <a:cs typeface="Arial"/>
              </a:defRPr>
            </a:lvl1pPr>
          </a:lstStyle>
          <a:p>
            <a:pPr lvl="0"/>
            <a:r>
              <a:rPr lang="en-US" dirty="0" smtClean="0"/>
              <a:t>Footer test placeholder</a:t>
            </a:r>
            <a:endParaRPr lang="en-US" dirty="0"/>
          </a:p>
        </p:txBody>
      </p:sp>
    </p:spTree>
    <p:extLst>
      <p:ext uri="{BB962C8B-B14F-4D97-AF65-F5344CB8AC3E}">
        <p14:creationId xmlns:p14="http://schemas.microsoft.com/office/powerpoint/2010/main" val="12792249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DABB7"/>
        </a:solidFill>
        <a:effectLst/>
      </p:bgPr>
    </p:bg>
    <p:spTree>
      <p:nvGrpSpPr>
        <p:cNvPr id="1" name=""/>
        <p:cNvGrpSpPr/>
        <p:nvPr/>
      </p:nvGrpSpPr>
      <p:grpSpPr>
        <a:xfrm>
          <a:off x="0" y="0"/>
          <a:ext cx="0" cy="0"/>
          <a:chOff x="0" y="0"/>
          <a:chExt cx="0" cy="0"/>
        </a:xfrm>
      </p:grpSpPr>
      <p:pic>
        <p:nvPicPr>
          <p:cNvPr id="4" name="Picture 3" descr="D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84249" y="660400"/>
            <a:ext cx="1355716" cy="1355714"/>
          </a:xfrm>
          <a:prstGeom prst="rect">
            <a:avLst/>
          </a:prstGeom>
        </p:spPr>
      </p:pic>
      <p:sp>
        <p:nvSpPr>
          <p:cNvPr id="13" name="Text Placeholder 17"/>
          <p:cNvSpPr>
            <a:spLocks noGrp="1"/>
          </p:cNvSpPr>
          <p:nvPr>
            <p:ph type="body" sz="quarter" idx="10" hasCustomPrompt="1"/>
          </p:nvPr>
        </p:nvSpPr>
        <p:spPr bwMode="black">
          <a:xfrm>
            <a:off x="456692" y="4234079"/>
            <a:ext cx="8461883" cy="935641"/>
          </a:xfrm>
          <a:prstGeom prst="rect">
            <a:avLst/>
          </a:prstGeom>
          <a:noFill/>
          <a:ln w="9525">
            <a:noFill/>
            <a:miter lim="800000"/>
            <a:headEnd/>
            <a:tailEnd/>
          </a:ln>
          <a:effectLst/>
        </p:spPr>
        <p:txBody>
          <a:bodyPr anchor="t"/>
          <a:lstStyle>
            <a:lvl1pPr>
              <a:tabLst>
                <a:tab pos="2916238" algn="l"/>
              </a:tabLst>
              <a:defRPr sz="4000">
                <a:solidFill>
                  <a:schemeClr val="bg1"/>
                </a:solidFill>
                <a:latin typeface="+mj-lt"/>
              </a:defRPr>
            </a:lvl1pPr>
            <a:lvl2pPr>
              <a:defRPr sz="2400">
                <a:solidFill>
                  <a:schemeClr val="accent1">
                    <a:lumMod val="50000"/>
                  </a:schemeClr>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marL="0" marR="0" lvl="0" indent="0" defTabSz="914400" eaLnBrk="1" fontAlgn="auto" latinLnBrk="0" hangingPunct="1">
              <a:lnSpc>
                <a:spcPct val="100000"/>
              </a:lnSpc>
              <a:spcBef>
                <a:spcPts val="0"/>
              </a:spcBef>
              <a:spcAft>
                <a:spcPts val="0"/>
              </a:spcAft>
              <a:buClrTx/>
              <a:buSzTx/>
              <a:buFontTx/>
              <a:buNone/>
              <a:tabLst>
                <a:tab pos="2916238" algn="l"/>
              </a:tabLst>
              <a:defRPr/>
            </a:pPr>
            <a:r>
              <a:rPr kumimoji="0" lang="en-US" sz="4000" b="0" i="0" u="none" strike="noStrike" kern="0" cap="none" spc="0" normalizeH="0" baseline="0" noProof="0" dirty="0" smtClean="0">
                <a:ln>
                  <a:noFill/>
                </a:ln>
                <a:solidFill>
                  <a:sysClr val="window" lastClr="FFFFFF"/>
                </a:solidFill>
                <a:effectLst/>
                <a:uLnTx/>
                <a:uFillTx/>
                <a:latin typeface="Franklin Gothic Book"/>
              </a:rPr>
              <a:t>/Click to Edit Master Text Styles</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8BA4">
                    <a:lumMod val="50000"/>
                  </a:srgbClr>
                </a:solidFill>
                <a:effectLst/>
                <a:uLnTx/>
                <a:uFillTx/>
                <a:latin typeface="Franklin Gothic Book"/>
              </a:rPr>
              <a:t>Second Level</a:t>
            </a:r>
          </a:p>
        </p:txBody>
      </p:sp>
    </p:spTree>
    <p:extLst>
      <p:ext uri="{BB962C8B-B14F-4D97-AF65-F5344CB8AC3E}">
        <p14:creationId xmlns:p14="http://schemas.microsoft.com/office/powerpoint/2010/main" val="12382892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gue">
    <p:bg>
      <p:bgPr>
        <a:solidFill>
          <a:srgbClr val="5DABB7"/>
        </a:solidFill>
        <a:effectLst/>
      </p:bgPr>
    </p:bg>
    <p:spTree>
      <p:nvGrpSpPr>
        <p:cNvPr id="1" name=""/>
        <p:cNvGrpSpPr/>
        <p:nvPr/>
      </p:nvGrpSpPr>
      <p:grpSpPr>
        <a:xfrm>
          <a:off x="0" y="0"/>
          <a:ext cx="0" cy="0"/>
          <a:chOff x="0" y="0"/>
          <a:chExt cx="0" cy="0"/>
        </a:xfrm>
      </p:grpSpPr>
      <p:pic>
        <p:nvPicPr>
          <p:cNvPr id="3" name="Picture 2" descr="D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4656" y="2731181"/>
            <a:ext cx="1401987" cy="1401987"/>
          </a:xfrm>
          <a:prstGeom prst="rect">
            <a:avLst/>
          </a:prstGeom>
        </p:spPr>
      </p:pic>
    </p:spTree>
    <p:extLst>
      <p:ext uri="{BB962C8B-B14F-4D97-AF65-F5344CB8AC3E}">
        <p14:creationId xmlns:p14="http://schemas.microsoft.com/office/powerpoint/2010/main" val="36399457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cept Description">
    <p:spTree>
      <p:nvGrpSpPr>
        <p:cNvPr id="1" name=""/>
        <p:cNvGrpSpPr/>
        <p:nvPr/>
      </p:nvGrpSpPr>
      <p:grpSpPr>
        <a:xfrm>
          <a:off x="0" y="0"/>
          <a:ext cx="0" cy="0"/>
          <a:chOff x="0" y="0"/>
          <a:chExt cx="0" cy="0"/>
        </a:xfrm>
      </p:grpSpPr>
      <p:sp>
        <p:nvSpPr>
          <p:cNvPr id="7" name="Title 6"/>
          <p:cNvSpPr>
            <a:spLocks noGrp="1"/>
          </p:cNvSpPr>
          <p:nvPr>
            <p:ph type="title"/>
          </p:nvPr>
        </p:nvSpPr>
        <p:spPr>
          <a:xfrm>
            <a:off x="228599" y="0"/>
            <a:ext cx="8689975" cy="917575"/>
          </a:xfrm>
        </p:spPr>
        <p:txBody>
          <a:bodyPr anchor="b"/>
          <a:lstStyle>
            <a:lvl1pPr>
              <a:defRPr sz="3200">
                <a:solidFill>
                  <a:srgbClr val="525252"/>
                </a:solidFill>
                <a:latin typeface="Arial"/>
                <a:cs typeface="Arial"/>
              </a:defRPr>
            </a:lvl1pPr>
          </a:lstStyle>
          <a:p>
            <a:r>
              <a:rPr lang="en-US" dirty="0" smtClean="0"/>
              <a:t>Click to edit Master title style</a:t>
            </a:r>
            <a:endParaRPr lang="en-US" dirty="0"/>
          </a:p>
        </p:txBody>
      </p:sp>
      <p:sp>
        <p:nvSpPr>
          <p:cNvPr id="9" name="Text Placeholder 8"/>
          <p:cNvSpPr>
            <a:spLocks noGrp="1"/>
          </p:cNvSpPr>
          <p:nvPr>
            <p:ph type="body" sz="quarter" idx="10" hasCustomPrompt="1"/>
          </p:nvPr>
        </p:nvSpPr>
        <p:spPr>
          <a:xfrm>
            <a:off x="228601" y="6534346"/>
            <a:ext cx="8731737" cy="211549"/>
          </a:xfrm>
        </p:spPr>
        <p:txBody>
          <a:bodyPr anchor="b"/>
          <a:lstStyle>
            <a:lvl1pPr marL="0" indent="0" algn="r">
              <a:buNone/>
              <a:defRPr sz="1100" baseline="0">
                <a:solidFill>
                  <a:schemeClr val="bg2">
                    <a:lumMod val="60000"/>
                    <a:lumOff val="40000"/>
                  </a:schemeClr>
                </a:solidFill>
                <a:latin typeface="Arial"/>
                <a:cs typeface="Arial"/>
              </a:defRPr>
            </a:lvl1pPr>
          </a:lstStyle>
          <a:p>
            <a:pPr lvl="0"/>
            <a:r>
              <a:rPr lang="en-US" dirty="0" smtClean="0"/>
              <a:t>Footer test placeholder</a:t>
            </a:r>
            <a:endParaRPr lang="en-US" dirty="0"/>
          </a:p>
        </p:txBody>
      </p:sp>
    </p:spTree>
    <p:extLst>
      <p:ext uri="{BB962C8B-B14F-4D97-AF65-F5344CB8AC3E}">
        <p14:creationId xmlns:p14="http://schemas.microsoft.com/office/powerpoint/2010/main" val="8604404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cept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600" cap="all">
                <a:solidFill>
                  <a:srgbClr val="08A7EE"/>
                </a:solidFill>
                <a:latin typeface="HelveticaNeueLT Std Med" pitchFamily="34" charset="0"/>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96888" y="2196230"/>
            <a:ext cx="6626275" cy="3442573"/>
          </a:xfrm>
        </p:spPr>
        <p:txBody>
          <a:bodyPr anchor="b"/>
          <a:lstStyle>
            <a:lvl1pPr marL="0" indent="0">
              <a:lnSpc>
                <a:spcPct val="90000"/>
              </a:lnSpc>
              <a:buNone/>
              <a:defRPr sz="5400">
                <a:latin typeface="HelveticaNeueLT Std Thin" pitchFamily="34" charset="0"/>
              </a:defRPr>
            </a:lvl1pPr>
            <a:lvl2pPr marL="457200" indent="0">
              <a:buNone/>
              <a:defRPr sz="2800">
                <a:latin typeface="HelveticaNeueLT Std Thin" pitchFamily="34" charset="0"/>
              </a:defRPr>
            </a:lvl2pPr>
            <a:lvl3pPr marL="914400" indent="0">
              <a:buNone/>
              <a:defRPr sz="2000">
                <a:latin typeface="HelveticaNeueLT Std Thin" pitchFamily="34" charset="0"/>
              </a:defRPr>
            </a:lvl3pPr>
            <a:lvl4pPr marL="1371600" indent="0">
              <a:buNone/>
              <a:defRPr sz="1800">
                <a:latin typeface="HelveticaNeueLT Std Thin" pitchFamily="34" charset="0"/>
              </a:defRPr>
            </a:lvl4pPr>
            <a:lvl5pPr marL="1828800" indent="0">
              <a:buNone/>
              <a:defRPr sz="1600">
                <a:latin typeface="HelveticaNeueLT Std Thin"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5478173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751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685800" y="533400"/>
            <a:ext cx="7772400" cy="1600200"/>
          </a:xfrm>
        </p:spPr>
        <p:txBody>
          <a:bodyPr anchor="ctr"/>
          <a:lstStyle>
            <a:lvl1pPr>
              <a:defRPr sz="4400">
                <a:solidFill>
                  <a:schemeClr val="accent1"/>
                </a:solidFill>
              </a:defRPr>
            </a:lvl1pPr>
          </a:lstStyle>
          <a:p>
            <a:r>
              <a:rPr kumimoji="0" lang="en-US" dirty="0" smtClean="0"/>
              <a:t>Click to edit Master title style</a:t>
            </a:r>
            <a:endParaRPr kumimoji="0" lang="en-US" dirty="0"/>
          </a:p>
        </p:txBody>
      </p:sp>
      <p:pic>
        <p:nvPicPr>
          <p:cNvPr id="20"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Footer Placeholder 16"/>
          <p:cNvSpPr>
            <a:spLocks noGrp="1"/>
          </p:cNvSpPr>
          <p:nvPr>
            <p:ph type="ftr" sz="quarter" idx="11"/>
          </p:nvPr>
        </p:nvSpPr>
        <p:spPr/>
        <p:txBody>
          <a:bodyPr/>
          <a:lstStyle/>
          <a:p>
            <a:endParaRPr lang="en-US" dirty="0"/>
          </a:p>
        </p:txBody>
      </p:sp>
      <p:sp>
        <p:nvSpPr>
          <p:cNvPr id="28" name="Date Placeholder 27"/>
          <p:cNvSpPr>
            <a:spLocks noGrp="1"/>
          </p:cNvSpPr>
          <p:nvPr>
            <p:ph type="dt" sz="half" idx="10"/>
          </p:nvPr>
        </p:nvSpPr>
        <p:spPr/>
        <p:txBody>
          <a:bodyPr/>
          <a:lstStyle/>
          <a:p>
            <a:fld id="{97C6D424-DE00-4962-B9C4-D78CC5BE0C50}" type="datetimeFigureOut">
              <a:rPr lang="en-US" smtClean="0"/>
              <a:pPr/>
              <a:t>7/13/2016</a:t>
            </a:fld>
            <a:endParaRPr lang="en-US"/>
          </a:p>
        </p:txBody>
      </p:sp>
      <p:grpSp>
        <p:nvGrpSpPr>
          <p:cNvPr id="26" name="Group 25"/>
          <p:cNvGrpSpPr/>
          <p:nvPr userDrawn="1"/>
        </p:nvGrpSpPr>
        <p:grpSpPr>
          <a:xfrm>
            <a:off x="4046290" y="1904301"/>
            <a:ext cx="1075888" cy="1075888"/>
            <a:chOff x="1143000" y="228600"/>
            <a:chExt cx="762000" cy="762000"/>
          </a:xfrm>
        </p:grpSpPr>
        <p:sp>
          <p:nvSpPr>
            <p:cNvPr id="27" name="Oval 2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31" name="Picture 30"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34862160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7/13/2016</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1930671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A075D24-8972-4AB3-A74B-AABF52DE973B}" type="datetimeFigureOut">
              <a:rPr lang="en-US" smtClean="0"/>
              <a:t>7/13/2016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330D921-A56A-491C-995F-B2D729B5EFE6}"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 name="Title 1"/>
          <p:cNvSpPr>
            <a:spLocks noGrp="1"/>
          </p:cNvSpPr>
          <p:nvPr>
            <p:ph type="title"/>
          </p:nvPr>
        </p:nvSpPr>
        <p:spPr>
          <a:xfrm>
            <a:off x="609600" y="533400"/>
            <a:ext cx="7885113" cy="152400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grpSp>
        <p:nvGrpSpPr>
          <p:cNvPr id="20" name="Group 19"/>
          <p:cNvGrpSpPr/>
          <p:nvPr userDrawn="1"/>
        </p:nvGrpSpPr>
        <p:grpSpPr>
          <a:xfrm>
            <a:off x="4038600" y="1879134"/>
            <a:ext cx="1058411" cy="1058411"/>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3" name="Picture 22"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5"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6"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sp>
        <p:nvSpPr>
          <p:cNvPr id="13" name="Rectangle 12"/>
          <p:cNvSpPr>
            <a:spLocks noChangeArrowheads="1"/>
          </p:cNvSpPr>
          <p:nvPr/>
        </p:nvSpPr>
        <p:spPr bwMode="auto">
          <a:xfrm>
            <a:off x="146304" y="6391656"/>
            <a:ext cx="8845296"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97C6D424-DE00-4962-B9C4-D78CC5BE0C50}" type="datetimeFigureOut">
              <a:rPr lang="en-US" smtClean="0"/>
              <a:pPr/>
              <a:t>7/13/2016</a:t>
            </a:fld>
            <a:endParaRPr lang="en-US"/>
          </a:p>
        </p:txBody>
      </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252452293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6556248" cy="758952"/>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97C6D424-DE00-4962-B9C4-D78CC5BE0C50}" type="datetimeFigureOut">
              <a:rPr lang="en-US" smtClean="0"/>
              <a:pPr/>
              <a:t>7/13/2016</a:t>
            </a:fld>
            <a:endParaRPr lang="en-US"/>
          </a:p>
        </p:txBody>
      </p:sp>
      <p:sp>
        <p:nvSpPr>
          <p:cNvPr id="6" name="Footer Placeholder 5"/>
          <p:cNvSpPr>
            <a:spLocks noGrp="1"/>
          </p:cNvSpPr>
          <p:nvPr>
            <p:ph type="ftr" sz="quarter" idx="11"/>
          </p:nvPr>
        </p:nvSpPr>
        <p:spPr/>
        <p:txBody>
          <a:bodyPr/>
          <a:lstStyle/>
          <a:p>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9"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18395268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7C6D424-DE00-4962-B9C4-D78CC5BE0C50}" type="datetimeFigureOut">
              <a:rPr lang="en-US" smtClean="0"/>
              <a:pPr/>
              <a:t>7/13/2016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3" name="Title 22"/>
          <p:cNvSpPr>
            <a:spLocks noGrp="1"/>
          </p:cNvSpPr>
          <p:nvPr>
            <p:ph type="title"/>
          </p:nvPr>
        </p:nvSpPr>
        <p:spPr/>
        <p:txBody>
          <a:bodyPr rtlCol="0" anchor="b" anchorCtr="0"/>
          <a:lstStyle/>
          <a:p>
            <a:r>
              <a:rPr kumimoji="0" lang="en-US" dirty="0" smtClean="0"/>
              <a:t>Click to edit Master title style</a:t>
            </a:r>
            <a:endParaRPr kumimoji="0" lang="en-US" dirty="0"/>
          </a:p>
        </p:txBody>
      </p:sp>
      <p:grpSp>
        <p:nvGrpSpPr>
          <p:cNvPr id="28" name="Group 27"/>
          <p:cNvGrpSpPr/>
          <p:nvPr userDrawn="1"/>
        </p:nvGrpSpPr>
        <p:grpSpPr>
          <a:xfrm>
            <a:off x="4207778" y="6096000"/>
            <a:ext cx="762000" cy="762000"/>
            <a:chOff x="1143000" y="228600"/>
            <a:chExt cx="762000" cy="762000"/>
          </a:xfrm>
        </p:grpSpPr>
        <p:sp>
          <p:nvSpPr>
            <p:cNvPr id="29" name="Oval 2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31" name="Picture 3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27330238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7C6D424-DE00-4962-B9C4-D78CC5BE0C50}" type="datetimeFigureOut">
              <a:rPr lang="en-US" smtClean="0"/>
              <a:pPr/>
              <a:t>7/13/2016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7781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97C6D424-DE00-4962-B9C4-D78CC5BE0C50}" type="datetimeFigureOut">
              <a:rPr lang="en-US" smtClean="0"/>
              <a:pPr/>
              <a:t>7/13/2016</a:t>
            </a:fld>
            <a:endParaRPr lang="en-US"/>
          </a:p>
        </p:txBody>
      </p:sp>
      <p:sp>
        <p:nvSpPr>
          <p:cNvPr id="3" name="Footer Placeholder 2"/>
          <p:cNvSpPr>
            <a:spLocks noGrp="1"/>
          </p:cNvSpPr>
          <p:nvPr>
            <p:ph type="ftr" sz="quarter" idx="11"/>
          </p:nvPr>
        </p:nvSpPr>
        <p:spPr/>
        <p:txBody>
          <a:bodyPr/>
          <a:lstStyle/>
          <a:p>
            <a:endParaRPr lang="en-US"/>
          </a:p>
        </p:txBody>
      </p:sp>
      <p:grpSp>
        <p:nvGrpSpPr>
          <p:cNvPr id="11" name="Group 10"/>
          <p:cNvGrpSpPr/>
          <p:nvPr userDrawn="1"/>
        </p:nvGrpSpPr>
        <p:grpSpPr>
          <a:xfrm>
            <a:off x="4351789" y="6103690"/>
            <a:ext cx="762000" cy="762000"/>
            <a:chOff x="1143000" y="228600"/>
            <a:chExt cx="762000" cy="762000"/>
          </a:xfrm>
        </p:grpSpPr>
        <p:sp>
          <p:nvSpPr>
            <p:cNvPr id="12" name="Oval 11"/>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14" name="Picture 13"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2690285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6">
              <a:lumMod val="40000"/>
              <a:lumOff val="60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hasCustomPrompt="1"/>
          </p:nvPr>
        </p:nvSpPr>
        <p:spPr>
          <a:xfrm>
            <a:off x="381000" y="1143000"/>
            <a:ext cx="2362200" cy="1371600"/>
          </a:xfrm>
        </p:spPr>
        <p:txBody>
          <a:bodyPr anchor="b">
            <a:noAutofit/>
          </a:bodyPr>
          <a:lstStyle>
            <a:lvl1pPr algn="l">
              <a:buNone/>
              <a:defRPr sz="2400" b="1" baseline="0">
                <a:solidFill>
                  <a:schemeClr val="accent1">
                    <a:lumMod val="75000"/>
                  </a:schemeClr>
                </a:solidFill>
                <a:latin typeface="Maiandra GD" pitchFamily="34" charset="0"/>
              </a:defRPr>
            </a:lvl1pPr>
          </a:lstStyle>
          <a:p>
            <a:r>
              <a:rPr kumimoji="0" lang="en-US" dirty="0" smtClean="0"/>
              <a:t>Northwest Portland Area Indian Health Board</a:t>
            </a:r>
            <a:endParaRPr kumimoji="0" lang="en-US" dirty="0"/>
          </a:p>
        </p:txBody>
      </p:sp>
      <p:sp>
        <p:nvSpPr>
          <p:cNvPr id="3" name="Text Placeholder 2"/>
          <p:cNvSpPr>
            <a:spLocks noGrp="1"/>
          </p:cNvSpPr>
          <p:nvPr>
            <p:ph type="body" idx="2" hasCustomPrompt="1"/>
          </p:nvPr>
        </p:nvSpPr>
        <p:spPr>
          <a:xfrm>
            <a:off x="381000" y="2514601"/>
            <a:ext cx="2362200" cy="609600"/>
          </a:xfrm>
        </p:spPr>
        <p:txBody>
          <a:bodyPr/>
          <a:lstStyle>
            <a:lvl1pPr marL="0" indent="0">
              <a:spcAft>
                <a:spcPts val="1000"/>
              </a:spcAft>
              <a:buNone/>
              <a:defRPr sz="1600" i="1">
                <a:solidFill>
                  <a:schemeClr val="accent6">
                    <a:lumMod val="50000"/>
                  </a:schemeClr>
                </a:solidFill>
                <a:latin typeface="Corbel"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Indian Leadership for Indian Health</a:t>
            </a:r>
          </a:p>
          <a:p>
            <a:pPr lvl="0" eaLnBrk="1" latinLnBrk="0" hangingPunct="1"/>
            <a:endParaRPr kumimoji="0" lang="en-US" dirty="0" smtClean="0"/>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97C6D424-DE00-4962-B9C4-D78CC5BE0C50}" type="datetimeFigureOut">
              <a:rPr lang="en-US" smtClean="0"/>
              <a:pPr/>
              <a:t>7/13/2016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22"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26" name="Group 25"/>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25" name="TextBox 24"/>
          <p:cNvSpPr txBox="1"/>
          <p:nvPr userDrawn="1"/>
        </p:nvSpPr>
        <p:spPr>
          <a:xfrm>
            <a:off x="381000" y="5046677"/>
            <a:ext cx="2362200" cy="1574790"/>
          </a:xfrm>
          <a:prstGeom prst="rect">
            <a:avLst/>
          </a:prstGeom>
          <a:noFill/>
        </p:spPr>
        <p:txBody>
          <a:bodyPr wrap="square" rtlCol="0">
            <a:spAutoFit/>
          </a:bodyPr>
          <a:lstStyle/>
          <a:p>
            <a:pPr>
              <a:spcBef>
                <a:spcPct val="20000"/>
              </a:spcBef>
              <a:spcAft>
                <a:spcPts val="1000"/>
              </a:spcAft>
              <a:buClr>
                <a:srgbClr val="D16349"/>
              </a:buClr>
              <a:buSzPct val="85000"/>
              <a:buFont typeface="Wingdings 2"/>
              <a:buNone/>
              <a:defRPr/>
            </a:pPr>
            <a:r>
              <a:rPr lang="en-US" sz="1400" i="1" dirty="0" smtClean="0">
                <a:solidFill>
                  <a:prstClr val="black">
                    <a:lumMod val="95000"/>
                    <a:lumOff val="5000"/>
                  </a:prstClr>
                </a:solidFill>
                <a:latin typeface="Corbel" pitchFamily="34" charset="0"/>
              </a:rPr>
              <a:t>2121 SW Broadway, Suite 300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Portland, Oregon 97201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Phone: (503) 228-4185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Fax: (503) 228-8182 </a:t>
            </a:r>
            <a:br>
              <a:rPr lang="en-US" sz="1400" i="1" dirty="0" smtClean="0">
                <a:solidFill>
                  <a:prstClr val="black">
                    <a:lumMod val="95000"/>
                    <a:lumOff val="5000"/>
                  </a:prstClr>
                </a:solidFill>
                <a:latin typeface="Corbel" pitchFamily="34" charset="0"/>
              </a:rPr>
            </a:br>
            <a:endParaRPr lang="en-US" sz="1400" i="1" u="sng" dirty="0" smtClean="0">
              <a:solidFill>
                <a:srgbClr val="8CADAE">
                  <a:lumMod val="50000"/>
                </a:srgbClr>
              </a:solidFill>
              <a:latin typeface="Corbel" pitchFamily="34" charset="0"/>
            </a:endParaRPr>
          </a:p>
          <a:p>
            <a:endParaRPr lang="en-US" dirty="0">
              <a:solidFill>
                <a:prstClr val="black"/>
              </a:solidFill>
            </a:endParaRPr>
          </a:p>
        </p:txBody>
      </p:sp>
    </p:spTree>
    <p:extLst>
      <p:ext uri="{BB962C8B-B14F-4D97-AF65-F5344CB8AC3E}">
        <p14:creationId xmlns:p14="http://schemas.microsoft.com/office/powerpoint/2010/main" val="389472036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97C6D424-DE00-4962-B9C4-D78CC5BE0C50}" type="datetimeFigureOut">
              <a:rPr lang="en-US" smtClean="0"/>
              <a:pPr/>
              <a:t>7/13/2016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grpSp>
        <p:nvGrpSpPr>
          <p:cNvPr id="24" name="Group 23"/>
          <p:cNvGrpSpPr/>
          <p:nvPr userDrawn="1"/>
        </p:nvGrpSpPr>
        <p:grpSpPr>
          <a:xfrm>
            <a:off x="1219200" y="152400"/>
            <a:ext cx="762000" cy="762000"/>
            <a:chOff x="1143000" y="228600"/>
            <a:chExt cx="762000" cy="762000"/>
          </a:xfrm>
        </p:grpSpPr>
        <p:sp>
          <p:nvSpPr>
            <p:cNvPr id="25" name="Oval 24"/>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Oval 25"/>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7" name="Picture 26"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3121178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7/13/2016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43400" y="1040174"/>
            <a:ext cx="457200" cy="441325"/>
          </a:xfrm>
          <a:prstGeom prst="rect">
            <a:avLst/>
          </a:prstGeom>
        </p:spPr>
        <p:txBody>
          <a:bodyPr/>
          <a:lstStyle/>
          <a:p>
            <a:fld id="{6F8D5486-514F-4B7E-8D5D-A7AFE8F4C0BD}" type="slidenum">
              <a:rPr lang="en-US" smtClean="0">
                <a:solidFill>
                  <a:prstClr val="black"/>
                </a:solidFill>
              </a:rPr>
              <a:pPr/>
              <a:t>‹#›</a:t>
            </a:fld>
            <a:endParaRPr lang="en-US">
              <a:solidFill>
                <a:prstClr val="black"/>
              </a:solidFill>
            </a:endParaRPr>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223431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a:prstGeom prst="rect">
            <a:avLst/>
          </a:prstGeom>
        </p:spPr>
        <p:txBody>
          <a:bodyPr/>
          <a:lstStyle/>
          <a:p>
            <a:fld id="{6F8D5486-514F-4B7E-8D5D-A7AFE8F4C0BD}" type="slidenum">
              <a:rPr lang="en-US" smtClean="0">
                <a:solidFill>
                  <a:prstClr val="black"/>
                </a:solidFill>
              </a:rPr>
              <a:pPr/>
              <a:t>‹#›</a:t>
            </a:fld>
            <a:endParaRPr lang="en-US">
              <a:solidFill>
                <a:prstClr val="black"/>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7/13/2016</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32611755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pPr/>
              <a:t>7/13/2016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750541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5A075D24-8972-4AB3-A74B-AABF52DE973B}" type="datetimeFigureOut">
              <a:rPr lang="en-US" smtClean="0"/>
              <a:t>7/13/2016</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E330D921-A56A-491C-995F-B2D729B5EFE6}"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A8C014EE-5C5C-4570-B3B6-B2DC1275CCD7}" type="datetimeFigureOut">
              <a:rPr lang="en-US"/>
              <a:pPr>
                <a:defRPr/>
              </a:pPr>
              <a:t>7/13/2016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31A30410-0B87-4FE1-AB26-03DC18B631C5}" type="slidenum">
              <a:rPr lang="en-US"/>
              <a:pPr>
                <a:defRPr/>
              </a:pPr>
              <a:t>‹#›</a:t>
            </a:fld>
            <a:endParaRPr lang="en-US"/>
          </a:p>
        </p:txBody>
      </p:sp>
    </p:spTree>
    <p:extLst>
      <p:ext uri="{BB962C8B-B14F-4D97-AF65-F5344CB8AC3E}">
        <p14:creationId xmlns:p14="http://schemas.microsoft.com/office/powerpoint/2010/main" val="1528356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4FEFBA9F-17F3-4D20-B5B7-EED42A70CF7D}" type="datetimeFigureOut">
              <a:rPr lang="en-US"/>
              <a:pPr>
                <a:defRPr/>
              </a:pPr>
              <a:t>7/13/2016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C4C56845-C4C0-481E-8F83-AC8AD9D734D2}" type="slidenum">
              <a:rPr lang="en-US"/>
              <a:pPr>
                <a:defRPr/>
              </a:pPr>
              <a:t>‹#›</a:t>
            </a:fld>
            <a:endParaRPr lang="en-US"/>
          </a:p>
        </p:txBody>
      </p:sp>
    </p:spTree>
    <p:extLst>
      <p:ext uri="{BB962C8B-B14F-4D97-AF65-F5344CB8AC3E}">
        <p14:creationId xmlns:p14="http://schemas.microsoft.com/office/powerpoint/2010/main" val="1547503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EB17FECA-2C4D-434F-98D3-E471D838313E}" type="datetimeFigureOut">
              <a:rPr lang="en-US"/>
              <a:pPr>
                <a:defRPr/>
              </a:pPr>
              <a:t>7/13/2016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3EC361E7-EC5C-42CC-B4A7-22C0F2805B76}" type="slidenum">
              <a:rPr lang="en-US"/>
              <a:pPr>
                <a:defRPr/>
              </a:pPr>
              <a:t>‹#›</a:t>
            </a:fld>
            <a:endParaRPr lang="en-US"/>
          </a:p>
        </p:txBody>
      </p:sp>
    </p:spTree>
    <p:extLst>
      <p:ext uri="{BB962C8B-B14F-4D97-AF65-F5344CB8AC3E}">
        <p14:creationId xmlns:p14="http://schemas.microsoft.com/office/powerpoint/2010/main" val="4029960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47BDAFA3-4B9A-459F-AA84-FF075B8B082A}" type="datetimeFigureOut">
              <a:rPr lang="en-US"/>
              <a:pPr>
                <a:defRPr/>
              </a:pPr>
              <a:t>7/13/2016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7E4AD8AE-4541-4052-925B-8E010F2B5741}" type="slidenum">
              <a:rPr lang="en-US"/>
              <a:pPr>
                <a:defRPr/>
              </a:pPr>
              <a:t>‹#›</a:t>
            </a:fld>
            <a:endParaRPr lang="en-US"/>
          </a:p>
        </p:txBody>
      </p:sp>
    </p:spTree>
    <p:extLst>
      <p:ext uri="{BB962C8B-B14F-4D97-AF65-F5344CB8AC3E}">
        <p14:creationId xmlns:p14="http://schemas.microsoft.com/office/powerpoint/2010/main" val="3679667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3F6FBA48-0D13-40CC-8E6C-F666C5701177}" type="datetimeFigureOut">
              <a:rPr lang="en-US"/>
              <a:pPr>
                <a:defRPr/>
              </a:pPr>
              <a:t>7/13/2016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592F1966-CE4C-4CF8-A715-89C4F639836A}" type="slidenum">
              <a:rPr lang="en-US"/>
              <a:pPr>
                <a:defRPr/>
              </a:pPr>
              <a:t>‹#›</a:t>
            </a:fld>
            <a:endParaRPr lang="en-US"/>
          </a:p>
        </p:txBody>
      </p:sp>
    </p:spTree>
    <p:extLst>
      <p:ext uri="{BB962C8B-B14F-4D97-AF65-F5344CB8AC3E}">
        <p14:creationId xmlns:p14="http://schemas.microsoft.com/office/powerpoint/2010/main" val="3476109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F05020E7-63B4-4E82-8C23-8223C7A8F582}" type="datetimeFigureOut">
              <a:rPr lang="en-US"/>
              <a:pPr>
                <a:defRPr/>
              </a:pPr>
              <a:t>7/13/2016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E099366F-6F91-49BB-B029-A8B1AF4530FF}" type="slidenum">
              <a:rPr lang="en-US"/>
              <a:pPr>
                <a:defRPr/>
              </a:pPr>
              <a:t>‹#›</a:t>
            </a:fld>
            <a:endParaRPr lang="en-US"/>
          </a:p>
        </p:txBody>
      </p:sp>
    </p:spTree>
    <p:extLst>
      <p:ext uri="{BB962C8B-B14F-4D97-AF65-F5344CB8AC3E}">
        <p14:creationId xmlns:p14="http://schemas.microsoft.com/office/powerpoint/2010/main" val="2467804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3F82D537-E6D0-4926-9E0B-CEEE7D755ECE}" type="datetimeFigureOut">
              <a:rPr lang="en-US"/>
              <a:pPr>
                <a:defRPr/>
              </a:pPr>
              <a:t>7/13/2016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B9D24656-8FD1-4CA3-9488-EB136851E26B}" type="slidenum">
              <a:rPr lang="en-US"/>
              <a:pPr>
                <a:defRPr/>
              </a:pPr>
              <a:t>‹#›</a:t>
            </a:fld>
            <a:endParaRPr lang="en-US"/>
          </a:p>
        </p:txBody>
      </p:sp>
    </p:spTree>
    <p:extLst>
      <p:ext uri="{BB962C8B-B14F-4D97-AF65-F5344CB8AC3E}">
        <p14:creationId xmlns:p14="http://schemas.microsoft.com/office/powerpoint/2010/main" val="1211060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D62DBE7C-CA6F-4071-829B-318C3131B842}" type="datetimeFigureOut">
              <a:rPr lang="en-US"/>
              <a:pPr>
                <a:defRPr/>
              </a:pPr>
              <a:t>7/13/2016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2B861B7D-76AE-439A-A736-0113F68CE69E}" type="slidenum">
              <a:rPr lang="en-US"/>
              <a:pPr>
                <a:defRPr/>
              </a:pPr>
              <a:t>‹#›</a:t>
            </a:fld>
            <a:endParaRPr lang="en-US"/>
          </a:p>
        </p:txBody>
      </p:sp>
    </p:spTree>
    <p:extLst>
      <p:ext uri="{BB962C8B-B14F-4D97-AF65-F5344CB8AC3E}">
        <p14:creationId xmlns:p14="http://schemas.microsoft.com/office/powerpoint/2010/main" val="3329058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C72587F7-4FB5-44D1-9EB2-C45FFC7CDC6B}" type="datetimeFigureOut">
              <a:rPr lang="en-US"/>
              <a:pPr>
                <a:defRPr/>
              </a:pPr>
              <a:t>7/13/2016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E785A86E-6898-4154-9154-4AB59EB547FB}" type="slidenum">
              <a:rPr lang="en-US"/>
              <a:pPr>
                <a:defRPr/>
              </a:pPr>
              <a:t>‹#›</a:t>
            </a:fld>
            <a:endParaRPr lang="en-US"/>
          </a:p>
        </p:txBody>
      </p:sp>
    </p:spTree>
    <p:extLst>
      <p:ext uri="{BB962C8B-B14F-4D97-AF65-F5344CB8AC3E}">
        <p14:creationId xmlns:p14="http://schemas.microsoft.com/office/powerpoint/2010/main" val="4069748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00C6662D-4BD1-4FE2-A88C-1677865BC84D}" type="datetimeFigureOut">
              <a:rPr lang="en-US"/>
              <a:pPr>
                <a:defRPr/>
              </a:pPr>
              <a:t>7/13/2016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2D0D7AF7-3718-4D8B-9FFD-D2621C0BC91D}" type="slidenum">
              <a:rPr lang="en-US"/>
              <a:pPr>
                <a:defRPr/>
              </a:pPr>
              <a:t>‹#›</a:t>
            </a:fld>
            <a:endParaRPr lang="en-US"/>
          </a:p>
        </p:txBody>
      </p:sp>
    </p:spTree>
    <p:extLst>
      <p:ext uri="{BB962C8B-B14F-4D97-AF65-F5344CB8AC3E}">
        <p14:creationId xmlns:p14="http://schemas.microsoft.com/office/powerpoint/2010/main" val="25072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5A075D24-8972-4AB3-A74B-AABF52DE973B}" type="datetimeFigureOut">
              <a:rPr lang="en-US" smtClean="0"/>
              <a:t>7/13/2016</a:t>
            </a:fld>
            <a:endParaRPr lang="en-US" dirty="0"/>
          </a:p>
        </p:txBody>
      </p:sp>
      <p:sp>
        <p:nvSpPr>
          <p:cNvPr id="10" name="Slide Number Placeholder 9"/>
          <p:cNvSpPr>
            <a:spLocks noGrp="1"/>
          </p:cNvSpPr>
          <p:nvPr>
            <p:ph type="sldNum" sz="quarter" idx="16"/>
          </p:nvPr>
        </p:nvSpPr>
        <p:spPr/>
        <p:txBody>
          <a:bodyPr rtlCol="0"/>
          <a:lstStyle/>
          <a:p>
            <a:fld id="{E330D921-A56A-491C-995F-B2D729B5EFE6}"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90D766A4-901B-4C55-B395-C49FAA89528F}" type="datetimeFigureOut">
              <a:rPr lang="en-US"/>
              <a:pPr>
                <a:defRPr/>
              </a:pPr>
              <a:t>7/13/2016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D340407F-D265-4884-B3CA-F6B592B667A4}" type="slidenum">
              <a:rPr lang="en-US"/>
              <a:pPr>
                <a:defRPr/>
              </a:pPr>
              <a:t>‹#›</a:t>
            </a:fld>
            <a:endParaRPr lang="en-US"/>
          </a:p>
        </p:txBody>
      </p:sp>
    </p:spTree>
    <p:extLst>
      <p:ext uri="{BB962C8B-B14F-4D97-AF65-F5344CB8AC3E}">
        <p14:creationId xmlns:p14="http://schemas.microsoft.com/office/powerpoint/2010/main" val="536520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A075D24-8972-4AB3-A74B-AABF52DE973B}" type="datetimeFigureOut">
              <a:rPr lang="en-US" smtClean="0"/>
              <a:pPr/>
              <a:t>7/13/2016</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DBF5F9"/>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E330D921-A56A-491C-995F-B2D729B5EFE6}" type="slidenum">
              <a:rPr lang="en-US" smtClean="0">
                <a:solidFill>
                  <a:srgbClr val="DBF5F9"/>
                </a:solidFill>
              </a:rPr>
              <a:pPr/>
              <a:t>‹#›</a:t>
            </a:fld>
            <a:endParaRPr lang="en-US" dirty="0">
              <a:solidFill>
                <a:srgbClr val="DBF5F9"/>
              </a:solidFill>
            </a:endParaRPr>
          </a:p>
        </p:txBody>
      </p:sp>
    </p:spTree>
    <p:extLst>
      <p:ext uri="{BB962C8B-B14F-4D97-AF65-F5344CB8AC3E}">
        <p14:creationId xmlns:p14="http://schemas.microsoft.com/office/powerpoint/2010/main" val="2591222623"/>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A075D24-8972-4AB3-A74B-AABF52DE973B}" type="datetimeFigureOut">
              <a:rPr lang="en-US" smtClean="0">
                <a:solidFill>
                  <a:srgbClr val="04617B"/>
                </a:solidFill>
              </a:rPr>
              <a:pPr/>
              <a:t>7/13/2016</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330D921-A56A-491C-995F-B2D729B5EFE6}"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6344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5A075D24-8972-4AB3-A74B-AABF52DE973B}" type="datetimeFigureOut">
              <a:rPr lang="en-US" smtClean="0">
                <a:solidFill>
                  <a:srgbClr val="04617B"/>
                </a:solidFill>
              </a:rPr>
              <a:pPr/>
              <a:t>7/13/2016</a:t>
            </a:fld>
            <a:endParaRPr lang="en-US" dirty="0">
              <a:solidFill>
                <a:srgbClr val="04617B"/>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E330D921-A56A-491C-995F-B2D729B5EFE6}"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04617B"/>
              </a:solidFill>
            </a:endParaRPr>
          </a:p>
        </p:txBody>
      </p:sp>
    </p:spTree>
    <p:extLst>
      <p:ext uri="{BB962C8B-B14F-4D97-AF65-F5344CB8AC3E}">
        <p14:creationId xmlns:p14="http://schemas.microsoft.com/office/powerpoint/2010/main" val="46989400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5A075D24-8972-4AB3-A74B-AABF52DE973B}" type="datetimeFigureOut">
              <a:rPr lang="en-US" smtClean="0">
                <a:solidFill>
                  <a:srgbClr val="04617B"/>
                </a:solidFill>
              </a:rPr>
              <a:pPr/>
              <a:t>7/13/2016</a:t>
            </a:fld>
            <a:endParaRPr lang="en-US" dirty="0">
              <a:solidFill>
                <a:srgbClr val="04617B"/>
              </a:solidFill>
            </a:endParaRPr>
          </a:p>
        </p:txBody>
      </p:sp>
      <p:sp>
        <p:nvSpPr>
          <p:cNvPr id="10" name="Slide Number Placeholder 9"/>
          <p:cNvSpPr>
            <a:spLocks noGrp="1"/>
          </p:cNvSpPr>
          <p:nvPr>
            <p:ph type="sldNum" sz="quarter" idx="16"/>
          </p:nvPr>
        </p:nvSpPr>
        <p:spPr/>
        <p:txBody>
          <a:bodyPr rtlCol="0"/>
          <a:lstStyle/>
          <a:p>
            <a:fld id="{E330D921-A56A-491C-995F-B2D729B5EFE6}"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04617B"/>
              </a:solidFill>
            </a:endParaRPr>
          </a:p>
        </p:txBody>
      </p:sp>
    </p:spTree>
    <p:extLst>
      <p:ext uri="{BB962C8B-B14F-4D97-AF65-F5344CB8AC3E}">
        <p14:creationId xmlns:p14="http://schemas.microsoft.com/office/powerpoint/2010/main" val="1489442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5A075D24-8972-4AB3-A74B-AABF52DE973B}" type="datetimeFigureOut">
              <a:rPr lang="en-US" smtClean="0">
                <a:solidFill>
                  <a:srgbClr val="04617B"/>
                </a:solidFill>
              </a:rPr>
              <a:pPr/>
              <a:t>7/13/2016</a:t>
            </a:fld>
            <a:endParaRPr lang="en-US" dirty="0">
              <a:solidFill>
                <a:srgbClr val="04617B"/>
              </a:solidFill>
            </a:endParaRPr>
          </a:p>
        </p:txBody>
      </p:sp>
      <p:sp>
        <p:nvSpPr>
          <p:cNvPr id="12" name="Slide Number Placeholder 11"/>
          <p:cNvSpPr>
            <a:spLocks noGrp="1"/>
          </p:cNvSpPr>
          <p:nvPr>
            <p:ph type="sldNum" sz="quarter" idx="16"/>
          </p:nvPr>
        </p:nvSpPr>
        <p:spPr/>
        <p:txBody>
          <a:bodyPr rtlCol="0"/>
          <a:lstStyle/>
          <a:p>
            <a:fld id="{E330D921-A56A-491C-995F-B2D729B5EFE6}"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04617B"/>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71887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A075D24-8972-4AB3-A74B-AABF52DE973B}" type="datetimeFigureOut">
              <a:rPr lang="en-US" smtClean="0">
                <a:solidFill>
                  <a:srgbClr val="04617B"/>
                </a:solidFill>
              </a:rPr>
              <a:pPr/>
              <a:t>7/13/2016</a:t>
            </a:fld>
            <a:endParaRPr lang="en-US" dirty="0">
              <a:solidFill>
                <a:srgbClr val="04617B"/>
              </a:solidFill>
            </a:endParaRPr>
          </a:p>
        </p:txBody>
      </p:sp>
      <p:sp>
        <p:nvSpPr>
          <p:cNvPr id="4" name="Footer Placeholder 3"/>
          <p:cNvSpPr>
            <a:spLocks noGrp="1"/>
          </p:cNvSpPr>
          <p:nvPr>
            <p:ph type="ftr" sz="quarter" idx="11"/>
          </p:nvPr>
        </p:nvSpPr>
        <p:spPr/>
        <p:txBody>
          <a:bodyPr/>
          <a:lstStyle/>
          <a:p>
            <a:endParaRPr lang="en-US" dirty="0">
              <a:solidFill>
                <a:srgbClr val="04617B"/>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E330D921-A56A-491C-995F-B2D729B5EFE6}" type="slidenum">
              <a:rPr lang="en-US" smtClean="0"/>
              <a:pPr/>
              <a:t>‹#›</a:t>
            </a:fld>
            <a:endParaRPr lang="en-US" dirty="0"/>
          </a:p>
        </p:txBody>
      </p:sp>
    </p:spTree>
    <p:extLst>
      <p:ext uri="{BB962C8B-B14F-4D97-AF65-F5344CB8AC3E}">
        <p14:creationId xmlns:p14="http://schemas.microsoft.com/office/powerpoint/2010/main" val="2664729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75D24-8972-4AB3-A74B-AABF52DE973B}" type="datetimeFigureOut">
              <a:rPr lang="en-US" smtClean="0">
                <a:solidFill>
                  <a:srgbClr val="04617B"/>
                </a:solidFill>
              </a:rPr>
              <a:pPr/>
              <a:t>7/13/2016</a:t>
            </a:fld>
            <a:endParaRPr lang="en-US" dirty="0">
              <a:solidFill>
                <a:srgbClr val="04617B"/>
              </a:solidFill>
            </a:endParaRPr>
          </a:p>
        </p:txBody>
      </p:sp>
      <p:sp>
        <p:nvSpPr>
          <p:cNvPr id="3" name="Footer Placeholder 2"/>
          <p:cNvSpPr>
            <a:spLocks noGrp="1"/>
          </p:cNvSpPr>
          <p:nvPr>
            <p:ph type="ftr" sz="quarter" idx="11"/>
          </p:nvPr>
        </p:nvSpPr>
        <p:spPr/>
        <p:txBody>
          <a:bodyPr/>
          <a:lstStyle/>
          <a:p>
            <a:endParaRPr lang="en-US" dirty="0">
              <a:solidFill>
                <a:srgbClr val="04617B"/>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E330D921-A56A-491C-995F-B2D729B5EFE6}" type="slidenum">
              <a:rPr lang="en-US" smtClean="0">
                <a:solidFill>
                  <a:srgbClr val="04617B"/>
                </a:solidFill>
              </a:rPr>
              <a:pPr/>
              <a:t>‹#›</a:t>
            </a:fld>
            <a:endParaRPr lang="en-US" dirty="0">
              <a:solidFill>
                <a:srgbClr val="04617B"/>
              </a:solidFill>
            </a:endParaRPr>
          </a:p>
        </p:txBody>
      </p:sp>
    </p:spTree>
    <p:extLst>
      <p:ext uri="{BB962C8B-B14F-4D97-AF65-F5344CB8AC3E}">
        <p14:creationId xmlns:p14="http://schemas.microsoft.com/office/powerpoint/2010/main" val="4186376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A075D24-8972-4AB3-A74B-AABF52DE973B}" type="datetimeFigureOut">
              <a:rPr lang="en-US" smtClean="0">
                <a:solidFill>
                  <a:srgbClr val="04617B"/>
                </a:solidFill>
              </a:rPr>
              <a:pPr/>
              <a:t>7/13/2016</a:t>
            </a:fld>
            <a:endParaRPr lang="en-US" dirty="0">
              <a:solidFill>
                <a:srgbClr val="04617B"/>
              </a:solidFill>
            </a:endParaRPr>
          </a:p>
        </p:txBody>
      </p:sp>
      <p:sp>
        <p:nvSpPr>
          <p:cNvPr id="6" name="Footer Placeholder 5"/>
          <p:cNvSpPr>
            <a:spLocks noGrp="1"/>
          </p:cNvSpPr>
          <p:nvPr>
            <p:ph type="ftr" sz="quarter" idx="11"/>
          </p:nvPr>
        </p:nvSpPr>
        <p:spPr/>
        <p:txBody>
          <a:bodyPr/>
          <a:lstStyle/>
          <a:p>
            <a:endParaRPr lang="en-US" dirty="0">
              <a:solidFill>
                <a:srgbClr val="04617B"/>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E330D921-A56A-491C-995F-B2D729B5EFE6}"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34169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5A075D24-8972-4AB3-A74B-AABF52DE973B}" type="datetimeFigureOut">
              <a:rPr lang="en-US" smtClean="0">
                <a:solidFill>
                  <a:srgbClr val="04617B"/>
                </a:solidFill>
              </a:rPr>
              <a:pPr/>
              <a:t>7/13/2016</a:t>
            </a:fld>
            <a:endParaRPr lang="en-US" dirty="0">
              <a:solidFill>
                <a:srgbClr val="04617B"/>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E330D921-A56A-491C-995F-B2D729B5EFE6}"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04617B"/>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108343052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5A075D24-8972-4AB3-A74B-AABF52DE973B}" type="datetimeFigureOut">
              <a:rPr lang="en-US" smtClean="0"/>
              <a:t>7/13/2016</a:t>
            </a:fld>
            <a:endParaRPr lang="en-US" dirty="0"/>
          </a:p>
        </p:txBody>
      </p:sp>
      <p:sp>
        <p:nvSpPr>
          <p:cNvPr id="12" name="Slide Number Placeholder 11"/>
          <p:cNvSpPr>
            <a:spLocks noGrp="1"/>
          </p:cNvSpPr>
          <p:nvPr>
            <p:ph type="sldNum" sz="quarter" idx="16"/>
          </p:nvPr>
        </p:nvSpPr>
        <p:spPr/>
        <p:txBody>
          <a:bodyPr rtlCol="0"/>
          <a:lstStyle/>
          <a:p>
            <a:fld id="{E330D921-A56A-491C-995F-B2D729B5EFE6}"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075D24-8972-4AB3-A74B-AABF52DE973B}" type="datetimeFigureOut">
              <a:rPr lang="en-US" smtClean="0">
                <a:solidFill>
                  <a:srgbClr val="04617B"/>
                </a:solidFill>
              </a:rPr>
              <a:pPr/>
              <a:t>7/13/2016</a:t>
            </a:fld>
            <a:endParaRPr lang="en-US" dirty="0">
              <a:solidFill>
                <a:srgbClr val="04617B"/>
              </a:solidFill>
            </a:endParaRPr>
          </a:p>
        </p:txBody>
      </p:sp>
      <p:sp>
        <p:nvSpPr>
          <p:cNvPr id="5" name="Footer Placeholder 4"/>
          <p:cNvSpPr>
            <a:spLocks noGrp="1"/>
          </p:cNvSpPr>
          <p:nvPr>
            <p:ph type="ftr" sz="quarter" idx="11"/>
          </p:nvPr>
        </p:nvSpPr>
        <p:spPr/>
        <p:txBody>
          <a:bodyPr/>
          <a:lstStyle/>
          <a:p>
            <a:endParaRPr lang="en-US" dirty="0">
              <a:solidFill>
                <a:srgbClr val="04617B"/>
              </a:solidFill>
            </a:endParaRPr>
          </a:p>
        </p:txBody>
      </p:sp>
      <p:sp>
        <p:nvSpPr>
          <p:cNvPr id="6" name="Slide Number Placeholder 5"/>
          <p:cNvSpPr>
            <a:spLocks noGrp="1"/>
          </p:cNvSpPr>
          <p:nvPr>
            <p:ph type="sldNum" sz="quarter" idx="12"/>
          </p:nvPr>
        </p:nvSpPr>
        <p:spPr/>
        <p:txBody>
          <a:bodyPr/>
          <a:lstStyle/>
          <a:p>
            <a:fld id="{E330D921-A56A-491C-995F-B2D729B5EFE6}" type="slidenum">
              <a:rPr lang="en-US" smtClean="0"/>
              <a:pPr/>
              <a:t>‹#›</a:t>
            </a:fld>
            <a:endParaRPr lang="en-US" dirty="0"/>
          </a:p>
        </p:txBody>
      </p:sp>
    </p:spTree>
    <p:extLst>
      <p:ext uri="{BB962C8B-B14F-4D97-AF65-F5344CB8AC3E}">
        <p14:creationId xmlns:p14="http://schemas.microsoft.com/office/powerpoint/2010/main" val="2841960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5A075D24-8972-4AB3-A74B-AABF52DE973B}" type="datetimeFigureOut">
              <a:rPr lang="en-US" smtClean="0">
                <a:solidFill>
                  <a:srgbClr val="04617B"/>
                </a:solidFill>
              </a:rPr>
              <a:pPr/>
              <a:t>7/13/2016</a:t>
            </a:fld>
            <a:endParaRPr lang="en-US" dirty="0">
              <a:solidFill>
                <a:srgbClr val="04617B"/>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04617B"/>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E330D921-A56A-491C-995F-B2D729B5EFE6}" type="slidenum">
              <a:rPr lang="en-US" smtClean="0"/>
              <a:pPr/>
              <a:t>‹#›</a:t>
            </a:fld>
            <a:endParaRPr lang="en-US" dirty="0"/>
          </a:p>
        </p:txBody>
      </p:sp>
    </p:spTree>
    <p:extLst>
      <p:ext uri="{BB962C8B-B14F-4D97-AF65-F5344CB8AC3E}">
        <p14:creationId xmlns:p14="http://schemas.microsoft.com/office/powerpoint/2010/main" val="301963570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cSld name="1_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09728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48200" y="1676400"/>
            <a:ext cx="4191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09600" y="1676400"/>
            <a:ext cx="3810000" cy="2057400"/>
          </a:xfrm>
        </p:spPr>
        <p:txBody>
          <a:bodyPr/>
          <a:lstStyle/>
          <a:p>
            <a:pPr lvl="0"/>
            <a:r>
              <a:rPr lang="en-US" dirty="0" smtClean="0"/>
              <a:t>Click to edit Master text styles</a:t>
            </a:r>
          </a:p>
        </p:txBody>
      </p:sp>
      <p:sp>
        <p:nvSpPr>
          <p:cNvPr id="5" name="Content Placeholder 4"/>
          <p:cNvSpPr>
            <a:spLocks noGrp="1"/>
          </p:cNvSpPr>
          <p:nvPr>
            <p:ph sz="quarter" idx="3"/>
          </p:nvPr>
        </p:nvSpPr>
        <p:spPr>
          <a:xfrm>
            <a:off x="609600" y="3962400"/>
            <a:ext cx="3810000" cy="2057400"/>
          </a:xfrm>
        </p:spPr>
        <p:txBody>
          <a:bodyPr/>
          <a:lstStyle/>
          <a:p>
            <a:pPr lvl="0"/>
            <a:r>
              <a:rPr lang="en-US" dirty="0" smtClean="0"/>
              <a:t>Click to edit Master text styles</a:t>
            </a:r>
          </a:p>
        </p:txBody>
      </p:sp>
      <p:sp>
        <p:nvSpPr>
          <p:cNvPr id="6" name="Date Placeholder 9"/>
          <p:cNvSpPr>
            <a:spLocks noGrp="1"/>
          </p:cNvSpPr>
          <p:nvPr>
            <p:ph type="dt" sz="half" idx="10"/>
          </p:nvPr>
        </p:nvSpPr>
        <p:spPr>
          <a:xfrm>
            <a:off x="6172200" y="6248400"/>
            <a:ext cx="2667000" cy="365125"/>
          </a:xfrm>
        </p:spPr>
        <p:txBody>
          <a:bodyPr/>
          <a:lstStyle>
            <a:lvl1pPr>
              <a:defRPr/>
            </a:lvl1pPr>
          </a:lstStyle>
          <a:p>
            <a:pPr>
              <a:defRPr/>
            </a:pPr>
            <a:endParaRPr lang="en-US" dirty="0">
              <a:solidFill>
                <a:srgbClr val="04617B"/>
              </a:solidFill>
            </a:endParaRPr>
          </a:p>
        </p:txBody>
      </p:sp>
      <p:sp>
        <p:nvSpPr>
          <p:cNvPr id="7" name="Footer Placeholder 21"/>
          <p:cNvSpPr>
            <a:spLocks noGrp="1"/>
          </p:cNvSpPr>
          <p:nvPr>
            <p:ph type="ftr" sz="quarter" idx="11"/>
          </p:nvPr>
        </p:nvSpPr>
        <p:spPr/>
        <p:txBody>
          <a:bodyPr/>
          <a:lstStyle>
            <a:lvl1pPr>
              <a:defRPr/>
            </a:lvl1pPr>
          </a:lstStyle>
          <a:p>
            <a:pPr>
              <a:defRPr/>
            </a:pPr>
            <a:endParaRPr lang="en-US" dirty="0">
              <a:solidFill>
                <a:srgbClr val="04617B"/>
              </a:solidFill>
            </a:endParaRPr>
          </a:p>
        </p:txBody>
      </p:sp>
      <p:sp>
        <p:nvSpPr>
          <p:cNvPr id="8" name="Slide Number Placeholder 17"/>
          <p:cNvSpPr>
            <a:spLocks noGrp="1"/>
          </p:cNvSpPr>
          <p:nvPr>
            <p:ph type="sldNum" sz="quarter" idx="12"/>
          </p:nvPr>
        </p:nvSpPr>
        <p:spPr/>
        <p:txBody>
          <a:bodyPr/>
          <a:lstStyle>
            <a:lvl1pPr>
              <a:defRPr/>
            </a:lvl1pPr>
          </a:lstStyle>
          <a:p>
            <a:pPr>
              <a:defRPr/>
            </a:pPr>
            <a:fld id="{69EBD6BA-DD57-443B-ABF7-A1A9A18DE94E}" type="slidenum">
              <a:rPr lang="en-US"/>
              <a:pPr>
                <a:defRPr/>
              </a:pPr>
              <a:t>‹#›</a:t>
            </a:fld>
            <a:endParaRPr lang="en-US" dirty="0"/>
          </a:p>
        </p:txBody>
      </p:sp>
    </p:spTree>
    <p:extLst>
      <p:ext uri="{BB962C8B-B14F-4D97-AF65-F5344CB8AC3E}">
        <p14:creationId xmlns:p14="http://schemas.microsoft.com/office/powerpoint/2010/main" val="3453603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cept Description">
    <p:spTree>
      <p:nvGrpSpPr>
        <p:cNvPr id="1" name=""/>
        <p:cNvGrpSpPr/>
        <p:nvPr/>
      </p:nvGrpSpPr>
      <p:grpSpPr>
        <a:xfrm>
          <a:off x="0" y="0"/>
          <a:ext cx="0" cy="0"/>
          <a:chOff x="0" y="0"/>
          <a:chExt cx="0" cy="0"/>
        </a:xfrm>
      </p:grpSpPr>
      <p:sp>
        <p:nvSpPr>
          <p:cNvPr id="7" name="Title 6"/>
          <p:cNvSpPr>
            <a:spLocks noGrp="1"/>
          </p:cNvSpPr>
          <p:nvPr>
            <p:ph type="title"/>
          </p:nvPr>
        </p:nvSpPr>
        <p:spPr>
          <a:xfrm>
            <a:off x="228599" y="0"/>
            <a:ext cx="8689975" cy="917575"/>
          </a:xfrm>
        </p:spPr>
        <p:txBody>
          <a:bodyPr anchor="b"/>
          <a:lstStyle>
            <a:lvl1pPr>
              <a:defRPr sz="3200">
                <a:solidFill>
                  <a:srgbClr val="525252"/>
                </a:solidFill>
                <a:latin typeface="Arial"/>
                <a:cs typeface="Arial"/>
              </a:defRPr>
            </a:lvl1pPr>
          </a:lstStyle>
          <a:p>
            <a:r>
              <a:rPr lang="en-US" dirty="0" smtClean="0"/>
              <a:t>Click to edit Master title style</a:t>
            </a:r>
            <a:endParaRPr lang="en-US" dirty="0"/>
          </a:p>
        </p:txBody>
      </p:sp>
      <p:sp>
        <p:nvSpPr>
          <p:cNvPr id="9" name="Text Placeholder 8"/>
          <p:cNvSpPr>
            <a:spLocks noGrp="1"/>
          </p:cNvSpPr>
          <p:nvPr>
            <p:ph type="body" sz="quarter" idx="10" hasCustomPrompt="1"/>
          </p:nvPr>
        </p:nvSpPr>
        <p:spPr>
          <a:xfrm>
            <a:off x="228601" y="6534346"/>
            <a:ext cx="8731737" cy="211549"/>
          </a:xfrm>
        </p:spPr>
        <p:txBody>
          <a:bodyPr anchor="b"/>
          <a:lstStyle>
            <a:lvl1pPr marL="0" indent="0" algn="r">
              <a:buNone/>
              <a:defRPr sz="1100" baseline="0">
                <a:solidFill>
                  <a:schemeClr val="bg2">
                    <a:lumMod val="60000"/>
                    <a:lumOff val="40000"/>
                  </a:schemeClr>
                </a:solidFill>
                <a:latin typeface="Arial"/>
                <a:cs typeface="Arial"/>
              </a:defRPr>
            </a:lvl1pPr>
          </a:lstStyle>
          <a:p>
            <a:pPr lvl="0"/>
            <a:r>
              <a:rPr lang="en-US" dirty="0" smtClean="0"/>
              <a:t>Footer test placeholder</a:t>
            </a:r>
            <a:endParaRPr lang="en-US" dirty="0"/>
          </a:p>
        </p:txBody>
      </p:sp>
    </p:spTree>
    <p:extLst>
      <p:ext uri="{BB962C8B-B14F-4D97-AF65-F5344CB8AC3E}">
        <p14:creationId xmlns:p14="http://schemas.microsoft.com/office/powerpoint/2010/main" val="293746630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solidFill>
                  <a:srgbClr val="04617B"/>
                </a:solidFill>
              </a:rPr>
              <a:pPr/>
              <a:t>7/13/2016</a:t>
            </a:fld>
            <a:endParaRPr lang="en-US">
              <a:solidFill>
                <a:srgbClr val="04617B"/>
              </a:solidFill>
            </a:endParaRPr>
          </a:p>
        </p:txBody>
      </p:sp>
      <p:sp>
        <p:nvSpPr>
          <p:cNvPr id="5" name="Footer Placeholder 4"/>
          <p:cNvSpPr>
            <a:spLocks noGrp="1"/>
          </p:cNvSpPr>
          <p:nvPr>
            <p:ph type="ftr" sz="quarter" idx="11"/>
          </p:nvPr>
        </p:nvSpPr>
        <p:spPr/>
        <p:txBody>
          <a:bodyPr/>
          <a:lstStyle/>
          <a:p>
            <a:endParaRPr lang="en-US">
              <a:solidFill>
                <a:srgbClr val="04617B"/>
              </a:solidFill>
            </a:endParaRPr>
          </a:p>
        </p:txBody>
      </p:sp>
    </p:spTree>
    <p:extLst>
      <p:ext uri="{BB962C8B-B14F-4D97-AF65-F5344CB8AC3E}">
        <p14:creationId xmlns:p14="http://schemas.microsoft.com/office/powerpoint/2010/main" val="292549248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B8F4FCA7-C128-4572-8761-57684F184A2D}" type="datetimeFigureOut">
              <a:rPr lang="en-US" smtClean="0">
                <a:solidFill>
                  <a:prstClr val="black">
                    <a:tint val="75000"/>
                  </a:prstClr>
                </a:solidFill>
              </a:rPr>
              <a:pPr>
                <a:def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sp>
        <p:nvSpPr>
          <p:cNvPr id="7" name="Oval 6"/>
          <p:cNvSpPr/>
          <p:nvPr userDrawn="1"/>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pic>
        <p:nvPicPr>
          <p:cNvPr id="8" name="Picture 14"/>
          <p:cNvPicPr>
            <a:picLocks noChangeAspect="1" noChangeArrowheads="1"/>
          </p:cNvPicPr>
          <p:nvPr userDrawn="1"/>
        </p:nvPicPr>
        <p:blipFill>
          <a:blip r:embed="rId2">
            <a:extLst>
              <a:ext uri="{28A0092B-C50C-407E-A947-70E740481C1C}">
                <a14:useLocalDpi xmlns:a14="http://schemas.microsoft.com/office/drawing/2010/main" val="0"/>
              </a:ext>
            </a:extLst>
          </a:blip>
          <a:srcRect b="14285"/>
          <a:stretch>
            <a:fillRect/>
          </a:stretch>
        </p:blipFill>
        <p:spPr bwMode="auto">
          <a:xfrm>
            <a:off x="152400" y="6124575"/>
            <a:ext cx="54102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noChangeArrowheads="1"/>
          </p:cNvPicPr>
          <p:nvPr userDrawn="1"/>
        </p:nvPicPr>
        <p:blipFill>
          <a:blip r:embed="rId2">
            <a:extLst>
              <a:ext uri="{28A0092B-C50C-407E-A947-70E740481C1C}">
                <a14:useLocalDpi xmlns:a14="http://schemas.microsoft.com/office/drawing/2010/main" val="0"/>
              </a:ext>
            </a:extLst>
          </a:blip>
          <a:srcRect l="4225" b="11395"/>
          <a:stretch>
            <a:fillRect/>
          </a:stretch>
        </p:blipFill>
        <p:spPr bwMode="auto">
          <a:xfrm>
            <a:off x="3810000" y="6121400"/>
            <a:ext cx="5181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25"/>
          <p:cNvGrpSpPr>
            <a:grpSpLocks/>
          </p:cNvGrpSpPr>
          <p:nvPr userDrawn="1"/>
        </p:nvGrpSpPr>
        <p:grpSpPr bwMode="auto">
          <a:xfrm>
            <a:off x="4046538" y="1905000"/>
            <a:ext cx="1076325" cy="1074738"/>
            <a:chOff x="1143000" y="228600"/>
            <a:chExt cx="762000" cy="762000"/>
          </a:xfrm>
        </p:grpSpPr>
        <p:sp>
          <p:nvSpPr>
            <p:cNvPr id="11" name="Oval 1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2" name="Oval 11"/>
            <p:cNvSpPr/>
            <p:nvPr/>
          </p:nvSpPr>
          <p:spPr>
            <a:xfrm>
              <a:off x="1220548" y="313017"/>
              <a:ext cx="591168" cy="592041"/>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pic>
          <p:nvPicPr>
            <p:cNvPr id="13" name="Picture 1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14" name="Picture 38"/>
          <p:cNvPicPr>
            <a:picLocks noChangeAspect="1" noChangeArrowheads="1"/>
          </p:cNvPicPr>
          <p:nvPr userDrawn="1"/>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277100" y="4705350"/>
            <a:ext cx="24003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787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7739C26-9BE2-4BFA-83CA-93CC6DBADC0B}" type="datetimeFigureOut">
              <a:rPr lang="en-US" smtClean="0">
                <a:solidFill>
                  <a:prstClr val="black">
                    <a:tint val="75000"/>
                  </a:prstClr>
                </a:solidFill>
              </a:rPr>
              <a:pPr>
                <a:def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6277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12DF7374-00D2-4D50-BAAC-332B5A5935CB}" type="datetimeFigureOut">
              <a:rPr lang="en-US" smtClean="0">
                <a:solidFill>
                  <a:prstClr val="black">
                    <a:tint val="75000"/>
                  </a:prstClr>
                </a:solidFill>
              </a:rPr>
              <a:pPr>
                <a:def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grpSp>
        <p:nvGrpSpPr>
          <p:cNvPr id="7" name="Group 19"/>
          <p:cNvGrpSpPr>
            <a:grpSpLocks/>
          </p:cNvGrpSpPr>
          <p:nvPr userDrawn="1"/>
        </p:nvGrpSpPr>
        <p:grpSpPr bwMode="auto">
          <a:xfrm>
            <a:off x="4038600" y="1879600"/>
            <a:ext cx="1058863" cy="1057275"/>
            <a:chOff x="1143000" y="228600"/>
            <a:chExt cx="762000" cy="762000"/>
          </a:xfrm>
        </p:grpSpPr>
        <p:sp>
          <p:nvSpPr>
            <p:cNvPr id="8" name="Oval 7"/>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p:nvSpPr>
          <p:spPr>
            <a:xfrm>
              <a:off x="1220685" y="313267"/>
              <a:ext cx="591778" cy="591523"/>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pic>
          <p:nvPicPr>
            <p:cNvPr id="10" name="Picture 9"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11"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b="14285"/>
          <a:stretch>
            <a:fillRect/>
          </a:stretch>
        </p:blipFill>
        <p:spPr bwMode="auto">
          <a:xfrm>
            <a:off x="152400" y="6124575"/>
            <a:ext cx="54102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l="8450" b="8948"/>
          <a:stretch>
            <a:fillRect/>
          </a:stretch>
        </p:blipFill>
        <p:spPr bwMode="auto">
          <a:xfrm>
            <a:off x="4038600" y="6121400"/>
            <a:ext cx="49530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p:cNvPicPr>
            <a:picLocks noChangeAspect="1" noChangeArrowheads="1"/>
          </p:cNvPicPr>
          <p:nvPr userDrawn="1"/>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277100" y="4724400"/>
            <a:ext cx="24003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872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3EB255E6-6CBB-4997-B78B-32D471203F0F}" type="datetimeFigureOut">
              <a:rPr lang="en-US" smtClean="0">
                <a:solidFill>
                  <a:prstClr val="black">
                    <a:tint val="75000"/>
                  </a:prstClr>
                </a:solidFill>
              </a:rPr>
              <a:pPr>
                <a:defRPr/>
              </a:pPr>
              <a:t>7/13/2016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pic>
        <p:nvPicPr>
          <p:cNvPr id="8" name="Picture 38"/>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43700" y="0"/>
            <a:ext cx="24003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673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5B6BFD74-7CB6-4030-A301-C398BCD18AFB}" type="datetimeFigureOut">
              <a:rPr lang="en-US" smtClean="0">
                <a:solidFill>
                  <a:prstClr val="black">
                    <a:tint val="75000"/>
                  </a:prstClr>
                </a:solidFill>
              </a:rPr>
              <a:pPr>
                <a:defRPr/>
              </a:pPr>
              <a:t>7/13/2016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grpSp>
        <p:nvGrpSpPr>
          <p:cNvPr id="10" name="Group 27"/>
          <p:cNvGrpSpPr>
            <a:grpSpLocks/>
          </p:cNvGrpSpPr>
          <p:nvPr userDrawn="1"/>
        </p:nvGrpSpPr>
        <p:grpSpPr bwMode="auto">
          <a:xfrm>
            <a:off x="4208463" y="6096000"/>
            <a:ext cx="762000" cy="762000"/>
            <a:chOff x="1143000" y="228600"/>
            <a:chExt cx="762000" cy="762000"/>
          </a:xfrm>
        </p:grpSpPr>
        <p:sp>
          <p:nvSpPr>
            <p:cNvPr id="11" name="Oval 1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2" name="Oval 11"/>
            <p:cNvSpPr/>
            <p:nvPr/>
          </p:nvSpPr>
          <p:spPr>
            <a:xfrm>
              <a:off x="1220787" y="312738"/>
              <a:ext cx="590550" cy="59213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pic>
          <p:nvPicPr>
            <p:cNvPr id="13" name="Picture 12"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14" name="Picture 38"/>
          <p:cNvPicPr>
            <a:picLocks noChangeAspect="1" noChangeArrowheads="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43700" y="0"/>
            <a:ext cx="24003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84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A075D24-8972-4AB3-A74B-AABF52DE973B}" type="datetimeFigureOut">
              <a:rPr lang="en-US" smtClean="0"/>
              <a:t>7/13/2016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E330D921-A56A-491C-995F-B2D729B5EFE6}"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157CF192-7214-4F5C-B783-8E667F779CE5}" type="datetimeFigureOut">
              <a:rPr lang="en-US" smtClean="0">
                <a:solidFill>
                  <a:prstClr val="black">
                    <a:tint val="75000"/>
                  </a:prstClr>
                </a:solidFill>
              </a:rPr>
              <a:pPr>
                <a:defRPr/>
              </a:pPr>
              <a:t>7/13/2016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287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F169BE-3AE4-423B-B40C-6F44FA158556}" type="datetimeFigureOut">
              <a:rPr lang="en-US" smtClean="0">
                <a:solidFill>
                  <a:prstClr val="black">
                    <a:tint val="75000"/>
                  </a:prstClr>
                </a:solidFill>
              </a:rPr>
              <a:pPr>
                <a:defRPr/>
              </a:pPr>
              <a:t>7/13/2016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grpSp>
        <p:nvGrpSpPr>
          <p:cNvPr id="5" name="Group 10"/>
          <p:cNvGrpSpPr>
            <a:grpSpLocks/>
          </p:cNvGrpSpPr>
          <p:nvPr userDrawn="1"/>
        </p:nvGrpSpPr>
        <p:grpSpPr bwMode="auto">
          <a:xfrm>
            <a:off x="4351338" y="6103938"/>
            <a:ext cx="762000" cy="762000"/>
            <a:chOff x="1143000" y="228600"/>
            <a:chExt cx="762000" cy="762000"/>
          </a:xfrm>
        </p:grpSpPr>
        <p:sp>
          <p:nvSpPr>
            <p:cNvPr id="6" name="Oval 5"/>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Oval 6"/>
            <p:cNvSpPr/>
            <p:nvPr/>
          </p:nvSpPr>
          <p:spPr>
            <a:xfrm>
              <a:off x="1220787" y="312737"/>
              <a:ext cx="590550" cy="59213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pic>
          <p:nvPicPr>
            <p:cNvPr id="8" name="Picture 7"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2873536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C144D0C-0790-462C-A7AB-8881AA5C6A35}" type="datetimeFigureOut">
              <a:rPr lang="en-US" smtClean="0">
                <a:solidFill>
                  <a:prstClr val="black">
                    <a:tint val="75000"/>
                  </a:prstClr>
                </a:solidFill>
              </a:rPr>
              <a:pPr>
                <a:defRPr/>
              </a:pPr>
              <a:t>7/13/2016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pic>
        <p:nvPicPr>
          <p:cNvPr id="8" name="Picture 14"/>
          <p:cNvPicPr>
            <a:picLocks noChangeAspect="1" noChangeArrowheads="1"/>
          </p:cNvPicPr>
          <p:nvPr userDrawn="1"/>
        </p:nvPicPr>
        <p:blipFill>
          <a:blip r:embed="rId2">
            <a:extLst>
              <a:ext uri="{28A0092B-C50C-407E-A947-70E740481C1C}">
                <a14:useLocalDpi xmlns:a14="http://schemas.microsoft.com/office/drawing/2010/main" val="0"/>
              </a:ext>
            </a:extLst>
          </a:blip>
          <a:srcRect t="82979" r="44348" b="4256"/>
          <a:stretch>
            <a:fillRect/>
          </a:stretch>
        </p:blipFill>
        <p:spPr bwMode="auto">
          <a:xfrm>
            <a:off x="152400" y="6248400"/>
            <a:ext cx="2743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5"/>
          <p:cNvGrpSpPr>
            <a:grpSpLocks/>
          </p:cNvGrpSpPr>
          <p:nvPr userDrawn="1"/>
        </p:nvGrpSpPr>
        <p:grpSpPr bwMode="auto">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1" name="Oval 10"/>
            <p:cNvSpPr/>
            <p:nvPr/>
          </p:nvSpPr>
          <p:spPr>
            <a:xfrm>
              <a:off x="1220788" y="312738"/>
              <a:ext cx="590550" cy="59213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pic>
          <p:nvPicPr>
            <p:cNvPr id="12" name="Picture 11"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13" name="TextBox 12"/>
          <p:cNvSpPr txBox="1"/>
          <p:nvPr userDrawn="1"/>
        </p:nvSpPr>
        <p:spPr>
          <a:xfrm>
            <a:off x="381000" y="5046663"/>
            <a:ext cx="2362200" cy="1574800"/>
          </a:xfrm>
          <a:prstGeom prst="rect">
            <a:avLst/>
          </a:prstGeom>
          <a:noFill/>
        </p:spPr>
        <p:txBody>
          <a:bodyPr>
            <a:spAutoFit/>
          </a:bodyPr>
          <a:lstStyle/>
          <a:p>
            <a:pPr>
              <a:spcBef>
                <a:spcPct val="20000"/>
              </a:spcBef>
              <a:spcAft>
                <a:spcPts val="1000"/>
              </a:spcAft>
              <a:buClr>
                <a:srgbClr val="4F81BD"/>
              </a:buClr>
              <a:buSzPct val="85000"/>
              <a:buFont typeface="Wingdings 2"/>
              <a:buNone/>
              <a:defRPr/>
            </a:pPr>
            <a:r>
              <a:rPr lang="en-US" sz="1400" i="1" dirty="0">
                <a:solidFill>
                  <a:prstClr val="black">
                    <a:lumMod val="95000"/>
                    <a:lumOff val="5000"/>
                  </a:prstClr>
                </a:solidFill>
                <a:latin typeface="Corbel" pitchFamily="34" charset="0"/>
                <a:cs typeface="Arial" charset="0"/>
              </a:rPr>
              <a:t>2121 SW Broadway, Suite 300 </a:t>
            </a:r>
            <a:br>
              <a:rPr lang="en-US" sz="1400" i="1" dirty="0">
                <a:solidFill>
                  <a:prstClr val="black">
                    <a:lumMod val="95000"/>
                    <a:lumOff val="5000"/>
                  </a:prstClr>
                </a:solidFill>
                <a:latin typeface="Corbel" pitchFamily="34" charset="0"/>
                <a:cs typeface="Arial" charset="0"/>
              </a:rPr>
            </a:br>
            <a:r>
              <a:rPr lang="en-US" sz="1400" i="1" dirty="0">
                <a:solidFill>
                  <a:prstClr val="black">
                    <a:lumMod val="95000"/>
                    <a:lumOff val="5000"/>
                  </a:prstClr>
                </a:solidFill>
                <a:latin typeface="Corbel" pitchFamily="34" charset="0"/>
                <a:cs typeface="Arial" charset="0"/>
              </a:rPr>
              <a:t>Portland, Oregon 97201 </a:t>
            </a:r>
            <a:br>
              <a:rPr lang="en-US" sz="1400" i="1" dirty="0">
                <a:solidFill>
                  <a:prstClr val="black">
                    <a:lumMod val="95000"/>
                    <a:lumOff val="5000"/>
                  </a:prstClr>
                </a:solidFill>
                <a:latin typeface="Corbel" pitchFamily="34" charset="0"/>
                <a:cs typeface="Arial" charset="0"/>
              </a:rPr>
            </a:br>
            <a:r>
              <a:rPr lang="en-US" sz="1400" i="1" dirty="0">
                <a:solidFill>
                  <a:prstClr val="black">
                    <a:lumMod val="95000"/>
                    <a:lumOff val="5000"/>
                  </a:prstClr>
                </a:solidFill>
                <a:latin typeface="Corbel" pitchFamily="34" charset="0"/>
                <a:cs typeface="Arial" charset="0"/>
              </a:rPr>
              <a:t>Phone: (503) 228-4185 </a:t>
            </a:r>
            <a:br>
              <a:rPr lang="en-US" sz="1400" i="1" dirty="0">
                <a:solidFill>
                  <a:prstClr val="black">
                    <a:lumMod val="95000"/>
                    <a:lumOff val="5000"/>
                  </a:prstClr>
                </a:solidFill>
                <a:latin typeface="Corbel" pitchFamily="34" charset="0"/>
                <a:cs typeface="Arial" charset="0"/>
              </a:rPr>
            </a:br>
            <a:r>
              <a:rPr lang="en-US" sz="1400" i="1" dirty="0">
                <a:solidFill>
                  <a:prstClr val="black">
                    <a:lumMod val="95000"/>
                    <a:lumOff val="5000"/>
                  </a:prstClr>
                </a:solidFill>
                <a:latin typeface="Corbel" pitchFamily="34" charset="0"/>
                <a:cs typeface="Arial" charset="0"/>
              </a:rPr>
              <a:t>Fax: (503) 228-8182 </a:t>
            </a:r>
            <a:br>
              <a:rPr lang="en-US" sz="1400" i="1" dirty="0">
                <a:solidFill>
                  <a:prstClr val="black">
                    <a:lumMod val="95000"/>
                    <a:lumOff val="5000"/>
                  </a:prstClr>
                </a:solidFill>
                <a:latin typeface="Corbel" pitchFamily="34" charset="0"/>
                <a:cs typeface="Arial" charset="0"/>
              </a:rPr>
            </a:br>
            <a:endParaRPr lang="en-US" sz="1400" i="1" u="sng" dirty="0">
              <a:solidFill>
                <a:srgbClr val="9BBB59">
                  <a:lumMod val="50000"/>
                </a:srgbClr>
              </a:solidFill>
              <a:latin typeface="Corbel" pitchFamily="34" charset="0"/>
              <a:cs typeface="Arial" charset="0"/>
            </a:endParaRPr>
          </a:p>
          <a:p>
            <a:pPr>
              <a:defRPr/>
            </a:pPr>
            <a:endParaRPr lang="en-US" dirty="0">
              <a:solidFill>
                <a:prstClr val="black"/>
              </a:solidFill>
              <a:cs typeface="Arial" charset="0"/>
            </a:endParaRPr>
          </a:p>
        </p:txBody>
      </p:sp>
    </p:spTree>
    <p:extLst>
      <p:ext uri="{BB962C8B-B14F-4D97-AF65-F5344CB8AC3E}">
        <p14:creationId xmlns:p14="http://schemas.microsoft.com/office/powerpoint/2010/main" val="1251626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F4A1EA4-8D6C-403A-B913-5054D71CC1D1}" type="datetimeFigureOut">
              <a:rPr lang="en-US" smtClean="0">
                <a:solidFill>
                  <a:prstClr val="black">
                    <a:tint val="75000"/>
                  </a:prstClr>
                </a:solidFill>
              </a:rPr>
              <a:pPr>
                <a:defRPr/>
              </a:pPr>
              <a:t>7/13/2016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grpSp>
        <p:nvGrpSpPr>
          <p:cNvPr id="8" name="Group 23"/>
          <p:cNvGrpSpPr>
            <a:grpSpLocks/>
          </p:cNvGrpSpPr>
          <p:nvPr userDrawn="1"/>
        </p:nvGrpSpPr>
        <p:grpSpPr bwMode="auto">
          <a:xfrm>
            <a:off x="1219200" y="152400"/>
            <a:ext cx="762000" cy="762000"/>
            <a:chOff x="1143000" y="228600"/>
            <a:chExt cx="762000" cy="762000"/>
          </a:xfrm>
        </p:grpSpPr>
        <p:sp>
          <p:nvSpPr>
            <p:cNvPr id="9" name="Oval 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a:off x="1220788" y="312738"/>
              <a:ext cx="590550" cy="59213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3614822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1749AC7-17E8-4EA2-AE9B-45BB7AEB0E33}" type="datetimeFigureOut">
              <a:rPr lang="en-US" smtClean="0">
                <a:solidFill>
                  <a:prstClr val="black">
                    <a:tint val="75000"/>
                  </a:prstClr>
                </a:solidFill>
              </a:rPr>
              <a:pPr>
                <a:def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A8ADA20-2FB1-498C-BB20-FFE899540D4B}" type="slidenum">
              <a:rPr lang="en-US" smtClean="0">
                <a:solidFill>
                  <a:prstClr val="black">
                    <a:tint val="75000"/>
                  </a:prstClr>
                </a:solidFill>
              </a:rPr>
              <a:pPr>
                <a:defRPr/>
              </a:pPr>
              <a:t>‹#›</a:t>
            </a:fld>
            <a:endParaRPr lang="en-US">
              <a:solidFill>
                <a:prstClr val="black">
                  <a:tint val="75000"/>
                </a:prstClr>
              </a:solidFill>
            </a:endParaRPr>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0773805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E542600-1418-49E5-BABB-0464AFEC9174}" type="datetimeFigureOut">
              <a:rPr lang="en-US" smtClean="0">
                <a:solidFill>
                  <a:prstClr val="black">
                    <a:tint val="75000"/>
                  </a:prstClr>
                </a:solidFill>
              </a:rPr>
              <a:pPr>
                <a:def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68C67C4-3ECB-4C6F-896D-1353C420B41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37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pic>
        <p:nvPicPr>
          <p:cNvPr id="5" name="Picture 9" descr="IHSlogo red transparent"/>
          <p:cNvPicPr>
            <a:picLocks noChangeAspect="1" noChangeArrowheads="1"/>
          </p:cNvPicPr>
          <p:nvPr userDrawn="1"/>
        </p:nvPicPr>
        <p:blipFill>
          <a:blip r:embed="rId3" cstate="print"/>
          <a:srcRect/>
          <a:stretch>
            <a:fillRect/>
          </a:stretch>
        </p:blipFill>
        <p:spPr bwMode="auto">
          <a:xfrm>
            <a:off x="0" y="0"/>
            <a:ext cx="990600" cy="904875"/>
          </a:xfrm>
          <a:prstGeom prst="rect">
            <a:avLst/>
          </a:prstGeom>
          <a:noFill/>
          <a:ln w="9525">
            <a:noFill/>
            <a:miter lim="800000"/>
            <a:headEnd/>
            <a:tailEnd/>
          </a:ln>
        </p:spPr>
      </p:pic>
      <p:graphicFrame>
        <p:nvGraphicFramePr>
          <p:cNvPr id="7"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3074" r:id="rId5" imgW="0" imgH="0" progId="PowerPoint.Show.8">
                  <p:embed/>
                </p:oleObj>
              </mc:Choice>
              <mc:Fallback>
                <p:oleObj r:id="rId5"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42886145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75D24-8972-4AB3-A74B-AABF52DE973B}" type="datetimeFigureOut">
              <a:rPr lang="en-US" smtClean="0"/>
              <a:t>7/13/2016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E330D921-A56A-491C-995F-B2D729B5EFE6}"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A075D24-8972-4AB3-A74B-AABF52DE973B}" type="datetimeFigureOut">
              <a:rPr lang="en-US" smtClean="0"/>
              <a:t>7/13/2016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E330D921-A56A-491C-995F-B2D729B5EFE6}"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5A075D24-8972-4AB3-A74B-AABF52DE973B}" type="datetimeFigureOut">
              <a:rPr lang="en-US" smtClean="0"/>
              <a:t>7/13/2016</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E330D921-A56A-491C-995F-B2D729B5EFE6}"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6.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A075D24-8972-4AB3-A74B-AABF52DE973B}" type="datetimeFigureOut">
              <a:rPr lang="en-US" smtClean="0"/>
              <a:t>7/13/2016</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330D921-A56A-491C-995F-B2D729B5EFE6}"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45"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77922" name="Rectangle 2"/>
          <p:cNvSpPr>
            <a:spLocks noGrp="1" noChangeArrowheads="1"/>
          </p:cNvSpPr>
          <p:nvPr>
            <p:ph type="title"/>
          </p:nvPr>
        </p:nvSpPr>
        <p:spPr bwMode="auto">
          <a:xfrm>
            <a:off x="498558" y="336550"/>
            <a:ext cx="8054608" cy="5334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smtClean="0"/>
              <a:t>Click to edit Master title style</a:t>
            </a:r>
          </a:p>
        </p:txBody>
      </p:sp>
      <p:sp>
        <p:nvSpPr>
          <p:cNvPr id="977923" name="Rectangle 3"/>
          <p:cNvSpPr>
            <a:spLocks noGrp="1" noChangeArrowheads="1"/>
          </p:cNvSpPr>
          <p:nvPr>
            <p:ph type="body" idx="1"/>
          </p:nvPr>
        </p:nvSpPr>
        <p:spPr bwMode="auto">
          <a:xfrm>
            <a:off x="500145" y="1221270"/>
            <a:ext cx="8052559" cy="5029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Text Placeholder 2"/>
          <p:cNvSpPr txBox="1">
            <a:spLocks/>
          </p:cNvSpPr>
          <p:nvPr/>
        </p:nvSpPr>
        <p:spPr bwMode="auto">
          <a:xfrm>
            <a:off x="228356" y="6532543"/>
            <a:ext cx="8731737" cy="211549"/>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marL="0" indent="0" algn="r" rtl="0" fontAlgn="base">
              <a:lnSpc>
                <a:spcPct val="100000"/>
              </a:lnSpc>
              <a:spcBef>
                <a:spcPct val="50000"/>
              </a:spcBef>
              <a:spcAft>
                <a:spcPct val="0"/>
              </a:spcAft>
              <a:buClr>
                <a:srgbClr val="15B1F7"/>
              </a:buClr>
              <a:buSzPct val="80000"/>
              <a:buFont typeface="Arial"/>
              <a:buNone/>
              <a:defRPr sz="1100" b="0" i="0" baseline="0">
                <a:solidFill>
                  <a:schemeClr val="bg2">
                    <a:lumMod val="60000"/>
                    <a:lumOff val="40000"/>
                  </a:schemeClr>
                </a:solidFill>
                <a:latin typeface="Arial"/>
                <a:ea typeface="+mn-ea"/>
                <a:cs typeface="Arial"/>
              </a:defRPr>
            </a:lvl1pPr>
            <a:lvl2pPr marL="685800" indent="-228600" algn="l" rtl="0" fontAlgn="base">
              <a:lnSpc>
                <a:spcPct val="100000"/>
              </a:lnSpc>
              <a:spcBef>
                <a:spcPct val="25000"/>
              </a:spcBef>
              <a:spcAft>
                <a:spcPct val="0"/>
              </a:spcAft>
              <a:buClr>
                <a:srgbClr val="15B1F7"/>
              </a:buClr>
              <a:buFont typeface="Lucida Grande"/>
              <a:buChar char="–"/>
              <a:defRPr sz="2000" b="0" i="0">
                <a:solidFill>
                  <a:schemeClr val="tx1"/>
                </a:solidFill>
                <a:latin typeface="+mn-lt"/>
                <a:cs typeface="HelveticaNeueLT Std Lt" pitchFamily="34" charset="0"/>
              </a:defRPr>
            </a:lvl2pPr>
            <a:lvl3pPr marL="1084263" indent="-169863" algn="l" rtl="0" fontAlgn="base">
              <a:lnSpc>
                <a:spcPct val="100000"/>
              </a:lnSpc>
              <a:spcBef>
                <a:spcPct val="25000"/>
              </a:spcBef>
              <a:spcAft>
                <a:spcPct val="0"/>
              </a:spcAft>
              <a:buClr>
                <a:srgbClr val="15B1F7"/>
              </a:buClr>
              <a:buFont typeface="Lucida Grande"/>
              <a:buChar char="–"/>
              <a:defRPr b="0" i="0">
                <a:solidFill>
                  <a:schemeClr val="tx1"/>
                </a:solidFill>
                <a:latin typeface="+mn-lt"/>
                <a:cs typeface="HelveticaNeueLT Std Lt" pitchFamily="34" charset="0"/>
              </a:defRPr>
            </a:lvl3pPr>
            <a:lvl4pPr marL="1541463" indent="-169863" algn="l" rtl="0" fontAlgn="base">
              <a:lnSpc>
                <a:spcPct val="100000"/>
              </a:lnSpc>
              <a:spcBef>
                <a:spcPct val="25000"/>
              </a:spcBef>
              <a:spcAft>
                <a:spcPct val="0"/>
              </a:spcAft>
              <a:buClr>
                <a:srgbClr val="15B1F7"/>
              </a:buClr>
              <a:buFont typeface="Lucida Grande"/>
              <a:buChar char="–"/>
              <a:defRPr sz="1600" b="0" i="0">
                <a:solidFill>
                  <a:schemeClr val="tx1"/>
                </a:solidFill>
                <a:latin typeface="+mn-lt"/>
                <a:cs typeface="HelveticaNeueLT Std Lt" pitchFamily="34" charset="0"/>
              </a:defRPr>
            </a:lvl4pPr>
            <a:lvl5pPr marL="1998663" indent="-169863" algn="l" rtl="0" fontAlgn="base">
              <a:lnSpc>
                <a:spcPct val="100000"/>
              </a:lnSpc>
              <a:spcBef>
                <a:spcPct val="25000"/>
              </a:spcBef>
              <a:spcAft>
                <a:spcPct val="0"/>
              </a:spcAft>
              <a:buClr>
                <a:srgbClr val="15B1F7"/>
              </a:buClr>
              <a:buFont typeface="Lucida Grande"/>
              <a:buChar char="–"/>
              <a:defRPr sz="1400" b="0" i="0">
                <a:solidFill>
                  <a:schemeClr val="tx1"/>
                </a:solidFill>
                <a:latin typeface="+mn-lt"/>
                <a:cs typeface="HelveticaNeueLT Std Lt" pitchFamily="34" charset="0"/>
              </a:defRPr>
            </a:lvl5pPr>
            <a:lvl6pPr marL="24558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6pPr>
            <a:lvl7pPr marL="29130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7pPr>
            <a:lvl8pPr marL="33702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8pPr>
            <a:lvl9pPr marL="38274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9pPr>
          </a:lstStyle>
          <a:p>
            <a:pPr algn="l"/>
            <a:r>
              <a:rPr lang="en-US" sz="900" dirty="0" smtClean="0">
                <a:solidFill>
                  <a:srgbClr val="7E7D6D"/>
                </a:solidFill>
              </a:rPr>
              <a:t>© 2013 </a:t>
            </a:r>
            <a:r>
              <a:rPr lang="en-US" sz="900" dirty="0">
                <a:solidFill>
                  <a:srgbClr val="7E7D6D"/>
                </a:solidFill>
              </a:rPr>
              <a:t>Duarte </a:t>
            </a:r>
            <a:r>
              <a:rPr lang="en-US" sz="900" dirty="0" smtClean="0">
                <a:solidFill>
                  <a:srgbClr val="7E7D6D"/>
                </a:solidFill>
              </a:rPr>
              <a:t>Press LLC. </a:t>
            </a:r>
            <a:r>
              <a:rPr lang="en-US" sz="900" dirty="0">
                <a:solidFill>
                  <a:srgbClr val="7E7D6D"/>
                </a:solidFill>
              </a:rPr>
              <a:t>All Rights </a:t>
            </a:r>
            <a:r>
              <a:rPr lang="en-US" sz="900" dirty="0" smtClean="0">
                <a:solidFill>
                  <a:srgbClr val="7E7D6D"/>
                </a:solidFill>
              </a:rPr>
              <a:t>Reserved.</a:t>
            </a:r>
            <a:endParaRPr lang="en-US" sz="900" dirty="0">
              <a:solidFill>
                <a:srgbClr val="7E7D6D"/>
              </a:solidFill>
            </a:endParaRPr>
          </a:p>
        </p:txBody>
      </p:sp>
    </p:spTree>
    <p:extLst>
      <p:ext uri="{BB962C8B-B14F-4D97-AF65-F5344CB8AC3E}">
        <p14:creationId xmlns:p14="http://schemas.microsoft.com/office/powerpoint/2010/main" val="63795803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timing>
    <p:tnLst>
      <p:par>
        <p:cTn id="1" dur="indefinite" restart="never" nodeType="tmRoot"/>
      </p:par>
    </p:tnLst>
  </p:timing>
  <p:txStyles>
    <p:titleStyle>
      <a:lvl1pPr algn="l" rtl="0" fontAlgn="base">
        <a:lnSpc>
          <a:spcPct val="90000"/>
        </a:lnSpc>
        <a:spcBef>
          <a:spcPct val="0"/>
        </a:spcBef>
        <a:spcAft>
          <a:spcPct val="0"/>
        </a:spcAft>
        <a:defRPr sz="3800" b="0" i="0">
          <a:solidFill>
            <a:schemeClr val="tx1"/>
          </a:solidFill>
          <a:latin typeface="HelveticaNeueLT Std Thin"/>
          <a:ea typeface="+mj-ea"/>
          <a:cs typeface="HelveticaNeueLT Std Thin"/>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p:titleStyle>
    <p:bodyStyle>
      <a:lvl1pPr marL="228600" indent="-228600" algn="l" rtl="0" fontAlgn="base">
        <a:lnSpc>
          <a:spcPct val="100000"/>
        </a:lnSpc>
        <a:spcBef>
          <a:spcPct val="50000"/>
        </a:spcBef>
        <a:spcAft>
          <a:spcPct val="0"/>
        </a:spcAft>
        <a:buClr>
          <a:srgbClr val="15B1F7"/>
        </a:buClr>
        <a:buSzPct val="80000"/>
        <a:buFont typeface="Arial"/>
        <a:buChar char="•"/>
        <a:defRPr sz="2400" b="0" i="0" baseline="0">
          <a:solidFill>
            <a:schemeClr val="tx1"/>
          </a:solidFill>
          <a:latin typeface="+mn-lt"/>
          <a:ea typeface="+mn-ea"/>
          <a:cs typeface="HelveticaNeueLT Std Lt" pitchFamily="34" charset="0"/>
        </a:defRPr>
      </a:lvl1pPr>
      <a:lvl2pPr marL="685800" indent="-228600" algn="l" rtl="0" fontAlgn="base">
        <a:lnSpc>
          <a:spcPct val="100000"/>
        </a:lnSpc>
        <a:spcBef>
          <a:spcPct val="25000"/>
        </a:spcBef>
        <a:spcAft>
          <a:spcPct val="0"/>
        </a:spcAft>
        <a:buClr>
          <a:srgbClr val="15B1F7"/>
        </a:buClr>
        <a:buFont typeface="Lucida Grande"/>
        <a:buChar char="–"/>
        <a:defRPr sz="2000" b="0" i="0">
          <a:solidFill>
            <a:schemeClr val="tx1"/>
          </a:solidFill>
          <a:latin typeface="+mn-lt"/>
          <a:cs typeface="HelveticaNeueLT Std Lt" pitchFamily="34" charset="0"/>
        </a:defRPr>
      </a:lvl2pPr>
      <a:lvl3pPr marL="1084263" indent="-169863" algn="l" rtl="0" fontAlgn="base">
        <a:lnSpc>
          <a:spcPct val="100000"/>
        </a:lnSpc>
        <a:spcBef>
          <a:spcPct val="25000"/>
        </a:spcBef>
        <a:spcAft>
          <a:spcPct val="0"/>
        </a:spcAft>
        <a:buClr>
          <a:srgbClr val="15B1F7"/>
        </a:buClr>
        <a:buFont typeface="Lucida Grande"/>
        <a:buChar char="–"/>
        <a:defRPr b="0" i="0">
          <a:solidFill>
            <a:schemeClr val="tx1"/>
          </a:solidFill>
          <a:latin typeface="+mn-lt"/>
          <a:cs typeface="HelveticaNeueLT Std Lt" pitchFamily="34" charset="0"/>
        </a:defRPr>
      </a:lvl3pPr>
      <a:lvl4pPr marL="1541463" indent="-169863" algn="l" rtl="0" fontAlgn="base">
        <a:lnSpc>
          <a:spcPct val="100000"/>
        </a:lnSpc>
        <a:spcBef>
          <a:spcPct val="25000"/>
        </a:spcBef>
        <a:spcAft>
          <a:spcPct val="0"/>
        </a:spcAft>
        <a:buClr>
          <a:srgbClr val="15B1F7"/>
        </a:buClr>
        <a:buFont typeface="Lucida Grande"/>
        <a:buChar char="–"/>
        <a:defRPr sz="1600" b="0" i="0">
          <a:solidFill>
            <a:schemeClr val="tx1"/>
          </a:solidFill>
          <a:latin typeface="+mn-lt"/>
          <a:cs typeface="HelveticaNeueLT Std Lt" pitchFamily="34" charset="0"/>
        </a:defRPr>
      </a:lvl4pPr>
      <a:lvl5pPr marL="1998663" indent="-169863" algn="l" rtl="0" fontAlgn="base">
        <a:lnSpc>
          <a:spcPct val="100000"/>
        </a:lnSpc>
        <a:spcBef>
          <a:spcPct val="25000"/>
        </a:spcBef>
        <a:spcAft>
          <a:spcPct val="0"/>
        </a:spcAft>
        <a:buClr>
          <a:srgbClr val="15B1F7"/>
        </a:buClr>
        <a:buFont typeface="Lucida Grande"/>
        <a:buChar char="–"/>
        <a:defRPr sz="1400" b="0" i="0">
          <a:solidFill>
            <a:schemeClr val="tx1"/>
          </a:solidFill>
          <a:latin typeface="+mn-lt"/>
          <a:cs typeface="HelveticaNeueLT Std Lt" pitchFamily="34" charset="0"/>
        </a:defRPr>
      </a:lvl5pPr>
      <a:lvl6pPr marL="24558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6pPr>
      <a:lvl7pPr marL="29130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7pPr>
      <a:lvl8pPr marL="33702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8pPr>
      <a:lvl9pPr marL="38274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7C6D424-DE00-4962-B9C4-D78CC5BE0C50}" type="datetimeFigureOut">
              <a:rPr lang="en-US" smtClean="0"/>
              <a:pPr/>
              <a:t>7/13/2016</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Title Placeholder 21"/>
          <p:cNvSpPr>
            <a:spLocks noGrp="1"/>
          </p:cNvSpPr>
          <p:nvPr>
            <p:ph type="title"/>
          </p:nvPr>
        </p:nvSpPr>
        <p:spPr>
          <a:xfrm>
            <a:off x="152400" y="228600"/>
            <a:ext cx="8839200" cy="1066800"/>
          </a:xfrm>
          <a:prstGeom prst="rect">
            <a:avLst/>
          </a:prstGeom>
        </p:spPr>
        <p:txBody>
          <a:bodyPr vert="horz" anchor="ctr">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grpSp>
        <p:nvGrpSpPr>
          <p:cNvPr id="21" name="Group 20"/>
          <p:cNvGrpSpPr/>
          <p:nvPr/>
        </p:nvGrpSpPr>
        <p:grpSpPr>
          <a:xfrm>
            <a:off x="4191000" y="6096000"/>
            <a:ext cx="762000" cy="762000"/>
            <a:chOff x="1143000" y="228600"/>
            <a:chExt cx="762000" cy="762000"/>
          </a:xfrm>
        </p:grpSpPr>
        <p:sp>
          <p:nvSpPr>
            <p:cNvPr id="24" name="Oval 2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Oval 2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6" name="Picture 25" descr="NPAIHBtransparent.gif"/>
            <p:cNvPicPr>
              <a:picLocks noChangeAspect="1"/>
            </p:cNvPicPr>
            <p:nvPr userDrawn="1"/>
          </p:nvPicPr>
          <p:blipFill>
            <a:blip r:embed="rId14"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339555786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1" latinLnBrk="0" hangingPunct="1">
        <a:spcBef>
          <a:spcPct val="0"/>
        </a:spcBef>
        <a:buNone/>
        <a:defRPr kumimoji="0" sz="44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911A21F1-42F0-4B07-AFB1-1D1964BBA8B8}" type="datetimeFigureOut">
              <a:rPr lang="en-US">
                <a:sym typeface="Gill Sans" charset="0"/>
              </a:rPr>
              <a:pPr>
                <a:defRPr/>
              </a:pPr>
              <a:t>7/13/2016</a:t>
            </a:fld>
            <a:endParaRPr lang="en-US">
              <a:sym typeface="Gill Sans"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sym typeface="Gill Sans"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5D651C2E-2C53-4E68-8859-B5B0E950DF15}" type="slidenum">
              <a:rPr lang="en-US">
                <a:sym typeface="Gill Sans" charset="0"/>
              </a:rPr>
              <a:pPr>
                <a:defRPr/>
              </a:pPr>
              <a:t>‹#›</a:t>
            </a:fld>
            <a:endParaRPr lang="en-US">
              <a:sym typeface="Gill Sans" charset="0"/>
            </a:endParaRPr>
          </a:p>
        </p:txBody>
      </p:sp>
    </p:spTree>
    <p:extLst>
      <p:ext uri="{BB962C8B-B14F-4D97-AF65-F5344CB8AC3E}">
        <p14:creationId xmlns:p14="http://schemas.microsoft.com/office/powerpoint/2010/main" val="200714971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A075D24-8972-4AB3-A74B-AABF52DE973B}" type="datetimeFigureOut">
              <a:rPr lang="en-US" smtClean="0">
                <a:solidFill>
                  <a:srgbClr val="04617B"/>
                </a:solidFill>
              </a:rPr>
              <a:pPr/>
              <a:t>7/13/2016</a:t>
            </a:fld>
            <a:endParaRPr lang="en-US" dirty="0">
              <a:solidFill>
                <a:srgbClr val="04617B"/>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04617B"/>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330D921-A56A-491C-995F-B2D729B5EFE6}" type="slidenum">
              <a:rPr lang="en-US" smtClean="0"/>
              <a:pPr/>
              <a:t>‹#›</a:t>
            </a:fld>
            <a:endParaRPr lang="en-US" dirty="0"/>
          </a:p>
        </p:txBody>
      </p:sp>
    </p:spTree>
    <p:extLst>
      <p:ext uri="{BB962C8B-B14F-4D97-AF65-F5344CB8AC3E}">
        <p14:creationId xmlns:p14="http://schemas.microsoft.com/office/powerpoint/2010/main" val="268512144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4882E0C6-0705-4EEF-B168-C4E83387C246}" type="datetimeFigureOut">
              <a:rPr lang="en-US" smtClean="0">
                <a:solidFill>
                  <a:prstClr val="black">
                    <a:tint val="75000"/>
                  </a:prstClr>
                </a:solidFill>
                <a:latin typeface="Arial" charset="0"/>
                <a:cs typeface="Arial" charset="0"/>
              </a:rPr>
              <a:pPr fontAlgn="base">
                <a:spcBef>
                  <a:spcPct val="0"/>
                </a:spcBef>
                <a:spcAft>
                  <a:spcPct val="0"/>
                </a:spcAft>
                <a:defRPr/>
              </a:pPr>
              <a:t>7/13/2016</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780A6A51-4BA7-4A4F-A5A5-205E9157CDA7}" type="slidenum">
              <a:rPr lang="en-US" smtClean="0">
                <a:solidFill>
                  <a:prstClr val="black">
                    <a:tint val="75000"/>
                  </a:prstClr>
                </a:solidFill>
                <a:latin typeface="Arial" charset="0"/>
                <a:cs typeface="Arial" charset="0"/>
              </a:rPr>
              <a:pPr fontAlgn="base">
                <a:spcBef>
                  <a:spcPct val="0"/>
                </a:spcBef>
                <a:spcAft>
                  <a:spcPct val="0"/>
                </a:spcAft>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28393392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mailto:native@npaihb.org"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mailto:native@npaihb.org"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www.npaihb.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0.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8" Type="http://schemas.openxmlformats.org/officeDocument/2006/relationships/hyperlink" Target="mailto:dstephens@npaihb.org" TargetMode="External"/><Relationship Id="rId3" Type="http://schemas.openxmlformats.org/officeDocument/2006/relationships/notesSlide" Target="../notesSlides/notesSlide26.xml"/><Relationship Id="rId7" Type="http://schemas.openxmlformats.org/officeDocument/2006/relationships/hyperlink" Target="mailto:agaston@npaihb.org" TargetMode="External"/><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hyperlink" Target="mailto:jleston@npaihb.org" TargetMode="External"/><Relationship Id="rId5" Type="http://schemas.openxmlformats.org/officeDocument/2006/relationships/hyperlink" Target="mailto:ccaughlan@npaihb.org" TargetMode="External"/><Relationship Id="rId10" Type="http://schemas.openxmlformats.org/officeDocument/2006/relationships/hyperlink" Target="mailto:cmccray@npaihb.org" TargetMode="External"/><Relationship Id="rId4" Type="http://schemas.openxmlformats.org/officeDocument/2006/relationships/hyperlink" Target="mailto:scraig@npaihb.org" TargetMode="External"/><Relationship Id="rId9" Type="http://schemas.openxmlformats.org/officeDocument/2006/relationships/hyperlink" Target="mailto:tghostdog@npaihb.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hyperlink" Target="https://www.youtube.com/watch?v=xaBxwUg_gxU&amp;index=1&amp;list=PLvLfi7yZ2zQFOVbQ6ErG0spR_GHK2dVN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09800"/>
            <a:ext cx="7543800" cy="2012315"/>
          </a:xfrm>
          <a:prstGeom prst="rect">
            <a:avLst/>
          </a:prstGeom>
          <a:noFill/>
          <a:ln>
            <a:noFill/>
          </a:ln>
        </p:spPr>
      </p:pic>
      <p:sp>
        <p:nvSpPr>
          <p:cNvPr id="2" name="TextBox 1"/>
          <p:cNvSpPr txBox="1"/>
          <p:nvPr/>
        </p:nvSpPr>
        <p:spPr>
          <a:xfrm>
            <a:off x="304800" y="4876800"/>
            <a:ext cx="8382000" cy="954107"/>
          </a:xfrm>
          <a:prstGeom prst="rect">
            <a:avLst/>
          </a:prstGeom>
          <a:noFill/>
        </p:spPr>
        <p:txBody>
          <a:bodyPr wrap="square" rtlCol="0">
            <a:spAutoFit/>
          </a:bodyPr>
          <a:lstStyle/>
          <a:p>
            <a:pPr lvl="0" algn="ctr"/>
            <a:r>
              <a:rPr lang="en-US" sz="2800" dirty="0"/>
              <a:t>Native VOICES: A Video-based Sexual Health Intervention for American Indian Teens and Young Adults</a:t>
            </a:r>
          </a:p>
        </p:txBody>
      </p:sp>
    </p:spTree>
    <p:extLst>
      <p:ext uri="{BB962C8B-B14F-4D97-AF65-F5344CB8AC3E}">
        <p14:creationId xmlns:p14="http://schemas.microsoft.com/office/powerpoint/2010/main" val="4093267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mtomeo-palmanteer\Pictures\FemaleFacilitationMattie-THRIV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110000"/>
                    </a14:imgEffect>
                  </a14:imgLayer>
                </a14:imgProps>
              </a:ext>
              <a:ext uri="{28A0092B-C50C-407E-A947-70E740481C1C}">
                <a14:useLocalDpi xmlns:a14="http://schemas.microsoft.com/office/drawing/2010/main" val="0"/>
              </a:ext>
            </a:extLst>
          </a:blip>
          <a:srcRect/>
          <a:stretch>
            <a:fillRect/>
          </a:stretch>
        </p:blipFill>
        <p:spPr bwMode="auto">
          <a:xfrm>
            <a:off x="-1600200" y="-7128"/>
            <a:ext cx="11534906" cy="686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479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013" t="16111" r="31667" b="8333"/>
          <a:stretch/>
        </p:blipFill>
        <p:spPr bwMode="auto">
          <a:xfrm>
            <a:off x="288872" y="533400"/>
            <a:ext cx="4131533" cy="579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4648200" y="609600"/>
            <a:ext cx="4267200" cy="6400800"/>
          </a:xfrm>
          <a:prstGeom prst="rect">
            <a:avLst/>
          </a:prstGeom>
        </p:spPr>
        <p:txBody>
          <a:bodyPr>
            <a:noAutofit/>
          </a:bodyPr>
          <a:lstStyle/>
          <a:p>
            <a:pPr>
              <a:lnSpc>
                <a:spcPct val="120000"/>
              </a:lnSpc>
            </a:pPr>
            <a:r>
              <a:rPr lang="en-US" sz="2400" b="1" dirty="0" smtClean="0">
                <a:solidFill>
                  <a:prstClr val="black"/>
                </a:solidFill>
                <a:latin typeface="Calibri" panose="020F0502020204030204" pitchFamily="34" charset="0"/>
              </a:rPr>
              <a:t>Video Satisfaction:</a:t>
            </a:r>
            <a:endParaRPr lang="en-US" sz="2400" dirty="0">
              <a:solidFill>
                <a:prstClr val="black"/>
              </a:solidFill>
              <a:latin typeface="Calibri" panose="020F0502020204030204" pitchFamily="34" charset="0"/>
            </a:endParaRPr>
          </a:p>
          <a:p>
            <a:pPr marL="0" lvl="1" indent="-182880">
              <a:lnSpc>
                <a:spcPct val="120000"/>
              </a:lnSpc>
              <a:spcBef>
                <a:spcPct val="20000"/>
              </a:spcBef>
              <a:buClr>
                <a:srgbClr val="0F6FC6"/>
              </a:buClr>
              <a:buSzPct val="85000"/>
              <a:buFont typeface="Arial" pitchFamily="34" charset="0"/>
              <a:buChar char="•"/>
              <a:defRPr/>
            </a:pPr>
            <a:r>
              <a:rPr lang="en-US" sz="2400" dirty="0" smtClean="0">
                <a:solidFill>
                  <a:prstClr val="black"/>
                </a:solidFill>
                <a:latin typeface="Tw Cen MT"/>
                <a:cs typeface="Arial" charset="0"/>
              </a:rPr>
              <a:t>93% </a:t>
            </a:r>
            <a:r>
              <a:rPr lang="en-US" sz="2400" dirty="0">
                <a:solidFill>
                  <a:prstClr val="black"/>
                </a:solidFill>
                <a:latin typeface="Tw Cen MT"/>
                <a:cs typeface="Arial" charset="0"/>
              </a:rPr>
              <a:t>- found the video to be </a:t>
            </a:r>
            <a:r>
              <a:rPr lang="en-US" sz="2400" dirty="0" smtClean="0">
                <a:solidFill>
                  <a:prstClr val="black"/>
                </a:solidFill>
                <a:latin typeface="Tw Cen MT"/>
                <a:cs typeface="Arial" charset="0"/>
              </a:rPr>
              <a:t>	culturally appropriate</a:t>
            </a:r>
            <a:endParaRPr lang="en-US" sz="2400" dirty="0">
              <a:solidFill>
                <a:prstClr val="black"/>
              </a:solidFill>
              <a:latin typeface="Tw Cen MT"/>
              <a:cs typeface="Arial" charset="0"/>
            </a:endParaRPr>
          </a:p>
          <a:p>
            <a:pPr marL="0" lvl="1" indent="-182880">
              <a:lnSpc>
                <a:spcPct val="120000"/>
              </a:lnSpc>
              <a:spcBef>
                <a:spcPct val="20000"/>
              </a:spcBef>
              <a:buClr>
                <a:srgbClr val="0F6FC6"/>
              </a:buClr>
              <a:buSzPct val="85000"/>
              <a:buFont typeface="Arial" pitchFamily="34" charset="0"/>
              <a:buChar char="•"/>
              <a:defRPr/>
            </a:pPr>
            <a:r>
              <a:rPr lang="en-US" sz="2400" dirty="0">
                <a:solidFill>
                  <a:prstClr val="black"/>
                </a:solidFill>
                <a:latin typeface="Tw Cen MT"/>
                <a:cs typeface="Arial" charset="0"/>
              </a:rPr>
              <a:t>100% - </a:t>
            </a:r>
            <a:r>
              <a:rPr lang="en-US" sz="2400" dirty="0" smtClean="0">
                <a:solidFill>
                  <a:prstClr val="black"/>
                </a:solidFill>
                <a:latin typeface="Tw Cen MT"/>
                <a:cs typeface="Arial" charset="0"/>
              </a:rPr>
              <a:t>trusted the </a:t>
            </a:r>
            <a:r>
              <a:rPr lang="en-US" sz="2400" dirty="0">
                <a:solidFill>
                  <a:prstClr val="black"/>
                </a:solidFill>
                <a:latin typeface="Tw Cen MT"/>
                <a:cs typeface="Arial" charset="0"/>
              </a:rPr>
              <a:t>information </a:t>
            </a:r>
            <a:endParaRPr lang="en-US" sz="2400" dirty="0" smtClean="0">
              <a:solidFill>
                <a:prstClr val="black"/>
              </a:solidFill>
              <a:latin typeface="Tw Cen MT"/>
              <a:cs typeface="Arial" charset="0"/>
            </a:endParaRPr>
          </a:p>
          <a:p>
            <a:pPr marL="0" lvl="1" indent="-182880">
              <a:lnSpc>
                <a:spcPct val="120000"/>
              </a:lnSpc>
              <a:spcBef>
                <a:spcPct val="20000"/>
              </a:spcBef>
              <a:buClr>
                <a:srgbClr val="0F6FC6"/>
              </a:buClr>
              <a:buSzPct val="85000"/>
              <a:buFont typeface="Arial" pitchFamily="34" charset="0"/>
              <a:buChar char="•"/>
              <a:defRPr/>
            </a:pPr>
            <a:r>
              <a:rPr lang="en-US" sz="2400" dirty="0" smtClean="0">
                <a:solidFill>
                  <a:prstClr val="black"/>
                </a:solidFill>
                <a:latin typeface="Tw Cen MT"/>
                <a:cs typeface="Arial" charset="0"/>
              </a:rPr>
              <a:t>86% </a:t>
            </a:r>
            <a:r>
              <a:rPr lang="en-US" sz="2400" dirty="0">
                <a:solidFill>
                  <a:prstClr val="black"/>
                </a:solidFill>
                <a:latin typeface="Tw Cen MT"/>
                <a:cs typeface="Arial" charset="0"/>
              </a:rPr>
              <a:t>- felt the </a:t>
            </a:r>
            <a:r>
              <a:rPr lang="en-US" sz="2400" dirty="0" smtClean="0">
                <a:solidFill>
                  <a:prstClr val="black"/>
                </a:solidFill>
                <a:latin typeface="Tw Cen MT"/>
                <a:cs typeface="Arial" charset="0"/>
              </a:rPr>
              <a:t>video’s 	</a:t>
            </a:r>
            <a:r>
              <a:rPr lang="en-US" sz="2400" dirty="0" smtClean="0"/>
              <a:t>characters</a:t>
            </a:r>
            <a:r>
              <a:rPr lang="en-US" sz="2400" dirty="0"/>
              <a:t>, scenes, and </a:t>
            </a:r>
            <a:r>
              <a:rPr lang="en-US" sz="2400" dirty="0" smtClean="0"/>
              <a:t>	situations </a:t>
            </a:r>
            <a:r>
              <a:rPr lang="en-US" sz="2400" dirty="0"/>
              <a:t>were relatable</a:t>
            </a:r>
            <a:endParaRPr lang="en-US" sz="300" dirty="0">
              <a:solidFill>
                <a:prstClr val="black"/>
              </a:solidFill>
              <a:latin typeface="Tw Cen MT"/>
              <a:cs typeface="Arial" charset="0"/>
            </a:endParaRPr>
          </a:p>
          <a:p>
            <a:pPr>
              <a:lnSpc>
                <a:spcPct val="120000"/>
              </a:lnSpc>
            </a:pPr>
            <a:endParaRPr lang="en-US" sz="2400" b="1" dirty="0" smtClean="0">
              <a:solidFill>
                <a:prstClr val="black"/>
              </a:solidFill>
              <a:latin typeface="Calibri" panose="020F0502020204030204" pitchFamily="34" charset="0"/>
            </a:endParaRPr>
          </a:p>
          <a:p>
            <a:pPr>
              <a:lnSpc>
                <a:spcPct val="120000"/>
              </a:lnSpc>
            </a:pPr>
            <a:r>
              <a:rPr lang="en-US" sz="2400" b="1" dirty="0" smtClean="0">
                <a:solidFill>
                  <a:prstClr val="black"/>
                </a:solidFill>
                <a:latin typeface="Calibri" panose="020F0502020204030204" pitchFamily="34" charset="0"/>
              </a:rPr>
              <a:t>After </a:t>
            </a:r>
            <a:r>
              <a:rPr lang="en-US" sz="2400" b="1" dirty="0">
                <a:solidFill>
                  <a:prstClr val="black"/>
                </a:solidFill>
                <a:latin typeface="Calibri" panose="020F0502020204030204" pitchFamily="34" charset="0"/>
              </a:rPr>
              <a:t>watching the video, </a:t>
            </a:r>
            <a:r>
              <a:rPr lang="en-US" sz="2400" b="1" dirty="0" smtClean="0">
                <a:solidFill>
                  <a:srgbClr val="D16349">
                    <a:lumMod val="75000"/>
                  </a:srgbClr>
                </a:solidFill>
                <a:latin typeface="Calibri" panose="020F0502020204030204" pitchFamily="34" charset="0"/>
              </a:rPr>
              <a:t>82% </a:t>
            </a:r>
            <a:r>
              <a:rPr lang="en-US" sz="2400" b="1" dirty="0" smtClean="0">
                <a:solidFill>
                  <a:prstClr val="black"/>
                </a:solidFill>
                <a:latin typeface="Calibri" panose="020F0502020204030204" pitchFamily="34" charset="0"/>
              </a:rPr>
              <a:t>felt </a:t>
            </a:r>
            <a:r>
              <a:rPr lang="en-US" sz="2400" b="1" dirty="0">
                <a:solidFill>
                  <a:prstClr val="black"/>
                </a:solidFill>
                <a:latin typeface="Calibri" panose="020F0502020204030204" pitchFamily="34" charset="0"/>
              </a:rPr>
              <a:t>more likely to get tested for STDs/HIV, </a:t>
            </a:r>
            <a:r>
              <a:rPr lang="en-US" sz="2400" b="1" dirty="0" smtClean="0">
                <a:solidFill>
                  <a:prstClr val="black"/>
                </a:solidFill>
                <a:latin typeface="Calibri" panose="020F0502020204030204" pitchFamily="34" charset="0"/>
              </a:rPr>
              <a:t>and </a:t>
            </a:r>
            <a:r>
              <a:rPr lang="en-US" sz="2400" b="1" dirty="0" smtClean="0">
                <a:solidFill>
                  <a:srgbClr val="D16349">
                    <a:lumMod val="75000"/>
                  </a:srgbClr>
                </a:solidFill>
                <a:latin typeface="Calibri" panose="020F0502020204030204" pitchFamily="34" charset="0"/>
              </a:rPr>
              <a:t>78% </a:t>
            </a:r>
            <a:r>
              <a:rPr lang="en-US" sz="2400" b="1" dirty="0">
                <a:solidFill>
                  <a:prstClr val="black"/>
                </a:solidFill>
                <a:latin typeface="Calibri" panose="020F0502020204030204" pitchFamily="34" charset="0"/>
              </a:rPr>
              <a:t>felt more likely to use </a:t>
            </a:r>
            <a:r>
              <a:rPr lang="en-US" sz="2400" b="1" dirty="0" smtClean="0">
                <a:solidFill>
                  <a:prstClr val="black"/>
                </a:solidFill>
                <a:latin typeface="Calibri" panose="020F0502020204030204" pitchFamily="34" charset="0"/>
              </a:rPr>
              <a:t>condoms.</a:t>
            </a:r>
            <a:endParaRPr lang="en-US" sz="24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2908425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32774" cy="917575"/>
          </a:xfrm>
        </p:spPr>
        <p:txBody>
          <a:bodyPr/>
          <a:lstStyle/>
          <a:p>
            <a:r>
              <a:rPr lang="en-US" dirty="0" smtClean="0">
                <a:solidFill>
                  <a:srgbClr val="7E7D6D"/>
                </a:solidFill>
                <a:latin typeface="Tw Cen MT" panose="020B0602020104020603" pitchFamily="34" charset="0"/>
              </a:rPr>
              <a:t>Native VOICES Mini Series</a:t>
            </a:r>
            <a:endParaRPr lang="en-US" dirty="0">
              <a:solidFill>
                <a:srgbClr val="7E7D6D"/>
              </a:solidFill>
              <a:latin typeface="Tw Cen MT" panose="020B0602020104020603" pitchFamily="34" charset="0"/>
            </a:endParaRPr>
          </a:p>
        </p:txBody>
      </p:sp>
      <p:sp>
        <p:nvSpPr>
          <p:cNvPr id="32" name="Content Placeholder 2"/>
          <p:cNvSpPr txBox="1">
            <a:spLocks/>
          </p:cNvSpPr>
          <p:nvPr/>
        </p:nvSpPr>
        <p:spPr>
          <a:xfrm>
            <a:off x="457200" y="1752600"/>
            <a:ext cx="8153400" cy="449580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spcBef>
                <a:spcPts val="1800"/>
              </a:spcBef>
            </a:pPr>
            <a:r>
              <a:rPr lang="en-US" dirty="0" smtClean="0"/>
              <a:t>It’s had </a:t>
            </a:r>
            <a:r>
              <a:rPr lang="en-US" dirty="0" smtClean="0"/>
              <a:t>over </a:t>
            </a:r>
            <a:r>
              <a:rPr lang="en-US" dirty="0" smtClean="0"/>
              <a:t>1 million </a:t>
            </a:r>
            <a:r>
              <a:rPr lang="en-US" dirty="0" smtClean="0"/>
              <a:t>video views on social media!</a:t>
            </a:r>
            <a:endParaRPr lang="en-US" dirty="0" smtClean="0"/>
          </a:p>
          <a:p>
            <a:pPr>
              <a:spcBef>
                <a:spcPts val="1800"/>
              </a:spcBef>
            </a:pPr>
            <a:endParaRPr lang="en-US" dirty="0" smtClean="0"/>
          </a:p>
          <a:p>
            <a:pPr>
              <a:spcBef>
                <a:spcPts val="1800"/>
              </a:spcBef>
            </a:pPr>
            <a:endParaRPr lang="en-US" dirty="0" smtClean="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067" t="7684" r="30975" b="48248"/>
          <a:stretch/>
        </p:blipFill>
        <p:spPr bwMode="auto">
          <a:xfrm>
            <a:off x="6458" y="2438400"/>
            <a:ext cx="9137542" cy="453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094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737" t="9040" r="23093"/>
          <a:stretch/>
        </p:blipFill>
        <p:spPr bwMode="auto">
          <a:xfrm>
            <a:off x="-457199" y="-1"/>
            <a:ext cx="9151749" cy="8487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700" t="12655" r="23208" b="7797"/>
          <a:stretch/>
        </p:blipFill>
        <p:spPr bwMode="auto">
          <a:xfrm>
            <a:off x="-457200" y="2473012"/>
            <a:ext cx="9151749" cy="743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624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32774" cy="917575"/>
          </a:xfrm>
        </p:spPr>
        <p:txBody>
          <a:bodyPr/>
          <a:lstStyle/>
          <a:p>
            <a:r>
              <a:rPr lang="en-US" dirty="0" smtClean="0">
                <a:solidFill>
                  <a:srgbClr val="7E7D6D"/>
                </a:solidFill>
                <a:latin typeface="Tw Cen MT" panose="020B0602020104020603" pitchFamily="34" charset="0"/>
              </a:rPr>
              <a:t>Native VOICES Toolkit</a:t>
            </a:r>
            <a:endParaRPr lang="en-US" dirty="0">
              <a:solidFill>
                <a:srgbClr val="7E7D6D"/>
              </a:solidFill>
              <a:latin typeface="Tw Cen MT" panose="020B0602020104020603" pitchFamily="34" charset="0"/>
            </a:endParaRPr>
          </a:p>
        </p:txBody>
      </p:sp>
      <p:sp>
        <p:nvSpPr>
          <p:cNvPr id="32" name="Content Placeholder 2"/>
          <p:cNvSpPr txBox="1">
            <a:spLocks/>
          </p:cNvSpPr>
          <p:nvPr/>
        </p:nvSpPr>
        <p:spPr>
          <a:xfrm>
            <a:off x="4572000" y="1676400"/>
            <a:ext cx="4343400" cy="4953000"/>
          </a:xfrm>
          <a:prstGeom prst="rect">
            <a:avLst/>
          </a:prstGeom>
        </p:spPr>
        <p:txBody>
          <a:bodyPr>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spcBef>
                <a:spcPts val="1800"/>
              </a:spcBef>
            </a:pPr>
            <a:r>
              <a:rPr lang="en-US" dirty="0"/>
              <a:t>Native VOICES </a:t>
            </a:r>
            <a:r>
              <a:rPr lang="en-US" dirty="0" smtClean="0"/>
              <a:t>(</a:t>
            </a:r>
            <a:r>
              <a:rPr lang="en-US" dirty="0"/>
              <a:t>23 </a:t>
            </a:r>
            <a:r>
              <a:rPr lang="en-US" dirty="0" smtClean="0"/>
              <a:t>min)</a:t>
            </a:r>
            <a:endParaRPr lang="en-US" dirty="0" smtClean="0"/>
          </a:p>
          <a:p>
            <a:pPr>
              <a:spcBef>
                <a:spcPts val="1800"/>
              </a:spcBef>
            </a:pPr>
            <a:r>
              <a:rPr lang="en-US" dirty="0" smtClean="0"/>
              <a:t>A </a:t>
            </a:r>
            <a:r>
              <a:rPr lang="en-US" dirty="0"/>
              <a:t>condom demonstration video (1:40 </a:t>
            </a:r>
            <a:r>
              <a:rPr lang="en-US" dirty="0" smtClean="0"/>
              <a:t>minutes)</a:t>
            </a:r>
          </a:p>
          <a:p>
            <a:pPr>
              <a:spcBef>
                <a:spcPts val="1800"/>
              </a:spcBef>
            </a:pPr>
            <a:r>
              <a:rPr lang="en-US" dirty="0" smtClean="0"/>
              <a:t>A </a:t>
            </a:r>
            <a:r>
              <a:rPr lang="en-US" dirty="0"/>
              <a:t>dental dam demonstration video (1:08 </a:t>
            </a:r>
            <a:r>
              <a:rPr lang="en-US" dirty="0" smtClean="0"/>
              <a:t>minutes)</a:t>
            </a:r>
          </a:p>
          <a:p>
            <a:pPr>
              <a:spcBef>
                <a:spcPts val="1800"/>
              </a:spcBef>
            </a:pPr>
            <a:r>
              <a:rPr lang="en-US" dirty="0" smtClean="0"/>
              <a:t>A </a:t>
            </a:r>
            <a:r>
              <a:rPr lang="en-US" dirty="0"/>
              <a:t>selection of condoms and dental </a:t>
            </a:r>
            <a:r>
              <a:rPr lang="en-US" dirty="0" smtClean="0"/>
              <a:t>dams</a:t>
            </a:r>
          </a:p>
          <a:p>
            <a:pPr>
              <a:spcBef>
                <a:spcPts val="1800"/>
              </a:spcBef>
            </a:pPr>
            <a:r>
              <a:rPr lang="en-US" dirty="0" smtClean="0"/>
              <a:t>A </a:t>
            </a:r>
            <a:r>
              <a:rPr lang="en-US" dirty="0"/>
              <a:t>users’ </a:t>
            </a:r>
            <a:r>
              <a:rPr lang="en-US" dirty="0" smtClean="0"/>
              <a:t>guide</a:t>
            </a:r>
          </a:p>
          <a:p>
            <a:pPr>
              <a:spcBef>
                <a:spcPts val="1800"/>
              </a:spcBef>
            </a:pPr>
            <a:r>
              <a:rPr lang="en-US" dirty="0" smtClean="0"/>
              <a:t>Email: </a:t>
            </a:r>
            <a:r>
              <a:rPr lang="en-US" dirty="0" smtClean="0">
                <a:hlinkClick r:id="rId3"/>
              </a:rPr>
              <a:t>native@npaihb.org</a:t>
            </a:r>
            <a:r>
              <a:rPr lang="en-US" dirty="0" smtClean="0"/>
              <a:t> </a:t>
            </a:r>
            <a:endParaRPr lang="en-US" dirty="0"/>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1289" b="1285"/>
          <a:stretch/>
        </p:blipFill>
        <p:spPr bwMode="auto">
          <a:xfrm>
            <a:off x="381000" y="1676398"/>
            <a:ext cx="3848100" cy="49530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74083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038600"/>
            <a:ext cx="8610600" cy="2246769"/>
          </a:xfrm>
          <a:prstGeom prst="rect">
            <a:avLst/>
          </a:prstGeom>
          <a:noFill/>
        </p:spPr>
        <p:txBody>
          <a:bodyPr wrap="square" rtlCol="0">
            <a:spAutoFit/>
          </a:bodyPr>
          <a:lstStyle/>
          <a:p>
            <a:r>
              <a:rPr lang="en-US" sz="3200" dirty="0" smtClean="0"/>
              <a:t>The entire intervention will take </a:t>
            </a:r>
            <a:r>
              <a:rPr lang="en-US" sz="3200" u="sng" dirty="0" smtClean="0"/>
              <a:t>35 minutes</a:t>
            </a:r>
            <a:r>
              <a:rPr lang="en-US" sz="3200" dirty="0" smtClean="0"/>
              <a:t> &amp; is ideal for individuals or groups with limited time.</a:t>
            </a:r>
          </a:p>
          <a:p>
            <a:endParaRPr lang="en-US" sz="2000" dirty="0"/>
          </a:p>
          <a:p>
            <a:r>
              <a:rPr lang="en-US" sz="2800" dirty="0" smtClean="0"/>
              <a:t>Tips: 	Provide a door prize raffle, drinks and popcorn,  </a:t>
            </a:r>
          </a:p>
          <a:p>
            <a:r>
              <a:rPr lang="en-US" sz="2800" dirty="0"/>
              <a:t>	</a:t>
            </a:r>
            <a:r>
              <a:rPr lang="en-US" sz="2800" dirty="0" smtClean="0"/>
              <a:t>in an environment that is private.</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398" t="30000" r="2500" b="22711"/>
          <a:stretch/>
        </p:blipFill>
        <p:spPr bwMode="auto">
          <a:xfrm>
            <a:off x="0" y="-76200"/>
            <a:ext cx="9144000" cy="367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766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733800"/>
            <a:ext cx="8382000" cy="2308324"/>
          </a:xfrm>
          <a:prstGeom prst="rect">
            <a:avLst/>
          </a:prstGeom>
          <a:noFill/>
        </p:spPr>
        <p:txBody>
          <a:bodyPr wrap="square" rtlCol="0">
            <a:spAutoFit/>
          </a:bodyPr>
          <a:lstStyle/>
          <a:p>
            <a:r>
              <a:rPr lang="en-US" sz="3200" dirty="0" smtClean="0"/>
              <a:t>The entire intervention will take approximately               1 hour and 15 minutes, and is ideal for groups requiring a single session intervention.</a:t>
            </a:r>
          </a:p>
          <a:p>
            <a:endParaRPr lang="en-US" sz="2400" dirty="0" smtClean="0"/>
          </a:p>
          <a:p>
            <a:endParaRPr lang="en-US" sz="24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399" t="27345" r="2881" b="40339"/>
          <a:stretch/>
        </p:blipFill>
        <p:spPr bwMode="auto">
          <a:xfrm>
            <a:off x="1292" y="152400"/>
            <a:ext cx="909124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8591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429000"/>
            <a:ext cx="7591586" cy="1569660"/>
          </a:xfrm>
          <a:prstGeom prst="rect">
            <a:avLst/>
          </a:prstGeom>
          <a:noFill/>
        </p:spPr>
        <p:txBody>
          <a:bodyPr wrap="square" rtlCol="0">
            <a:spAutoFit/>
          </a:bodyPr>
          <a:lstStyle/>
          <a:p>
            <a:r>
              <a:rPr lang="en-US" sz="3200" dirty="0" smtClean="0"/>
              <a:t>The entire intervention will include five 1-hour sessions. This option is ideal for small or large groups that can meet multiple times.</a:t>
            </a:r>
            <a:endParaRPr lang="en-US" sz="32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941" t="18531" r="2373" b="49605"/>
          <a:stretch/>
        </p:blipFill>
        <p:spPr bwMode="auto">
          <a:xfrm>
            <a:off x="457200" y="0"/>
            <a:ext cx="8686800" cy="2444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09615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Native VOICES Resources</a:t>
            </a:r>
            <a:endParaRPr lang="en-US" dirty="0"/>
          </a:p>
        </p:txBody>
      </p:sp>
      <p:sp>
        <p:nvSpPr>
          <p:cNvPr id="3" name="TextBox 2"/>
          <p:cNvSpPr txBox="1"/>
          <p:nvPr/>
        </p:nvSpPr>
        <p:spPr>
          <a:xfrm>
            <a:off x="457200" y="1845707"/>
            <a:ext cx="8001000" cy="4555093"/>
          </a:xfrm>
          <a:prstGeom prst="rect">
            <a:avLst/>
          </a:prstGeom>
          <a:noFill/>
        </p:spPr>
        <p:txBody>
          <a:bodyPr wrap="square" rtlCol="0">
            <a:spAutoFit/>
          </a:bodyPr>
          <a:lstStyle/>
          <a:p>
            <a:pPr marL="457200" indent="-457200">
              <a:spcAft>
                <a:spcPts val="1200"/>
              </a:spcAft>
              <a:buClr>
                <a:schemeClr val="accent2"/>
              </a:buClr>
              <a:buSzPct val="60000"/>
              <a:buFont typeface="Wingdings" panose="05000000000000000000" pitchFamily="2" charset="2"/>
              <a:buChar char="q"/>
            </a:pPr>
            <a:r>
              <a:rPr lang="en-US" sz="3200" dirty="0"/>
              <a:t>The toolkit can be ordered free of charge at </a:t>
            </a:r>
            <a:r>
              <a:rPr lang="en-US" sz="3200" b="1" dirty="0">
                <a:hlinkClick r:id="rId3"/>
              </a:rPr>
              <a:t>native@npaihb.org</a:t>
            </a:r>
            <a:endParaRPr lang="en-US" sz="3200" dirty="0" smtClean="0"/>
          </a:p>
          <a:p>
            <a:pPr marL="457200" indent="-457200">
              <a:spcAft>
                <a:spcPts val="1200"/>
              </a:spcAft>
              <a:buClr>
                <a:schemeClr val="accent2"/>
              </a:buClr>
              <a:buSzPct val="60000"/>
              <a:buFont typeface="Wingdings" panose="05000000000000000000" pitchFamily="2" charset="2"/>
              <a:buChar char="q"/>
            </a:pPr>
            <a:r>
              <a:rPr lang="en-US" sz="3200" dirty="0" smtClean="0"/>
              <a:t>Please </a:t>
            </a:r>
            <a:r>
              <a:rPr lang="en-US" sz="3200" dirty="0"/>
              <a:t>visit our website (</a:t>
            </a:r>
            <a:r>
              <a:rPr lang="en-US" sz="3200" dirty="0" smtClean="0">
                <a:hlinkClick r:id="rId4"/>
              </a:rPr>
              <a:t>www.npaihb.org</a:t>
            </a:r>
            <a:r>
              <a:rPr lang="en-US" sz="3200" dirty="0" smtClean="0"/>
              <a:t>) </a:t>
            </a:r>
            <a:r>
              <a:rPr lang="en-US" sz="3200" dirty="0"/>
              <a:t>for additional </a:t>
            </a:r>
            <a:r>
              <a:rPr lang="en-US" sz="3200" dirty="0" smtClean="0"/>
              <a:t>resources</a:t>
            </a:r>
            <a:r>
              <a:rPr lang="en-US" sz="3200" dirty="0"/>
              <a:t>, </a:t>
            </a:r>
            <a:r>
              <a:rPr lang="en-US" sz="3200" dirty="0" smtClean="0"/>
              <a:t>including: </a:t>
            </a:r>
          </a:p>
          <a:p>
            <a:pPr marL="914400" lvl="1" indent="-457200">
              <a:spcAft>
                <a:spcPts val="1200"/>
              </a:spcAft>
              <a:buClr>
                <a:schemeClr val="accent2"/>
              </a:buClr>
              <a:buSzPct val="60000"/>
              <a:buFont typeface="Wingdings" panose="05000000000000000000" pitchFamily="2" charset="2"/>
              <a:buChar char="q"/>
            </a:pPr>
            <a:r>
              <a:rPr lang="en-US" sz="2800" dirty="0" smtClean="0"/>
              <a:t>Fact sheets</a:t>
            </a:r>
          </a:p>
          <a:p>
            <a:pPr marL="914400" lvl="1" indent="-457200">
              <a:spcAft>
                <a:spcPts val="1200"/>
              </a:spcAft>
              <a:buClr>
                <a:schemeClr val="accent2"/>
              </a:buClr>
              <a:buSzPct val="60000"/>
              <a:buFont typeface="Wingdings" panose="05000000000000000000" pitchFamily="2" charset="2"/>
              <a:buChar char="q"/>
            </a:pPr>
            <a:r>
              <a:rPr lang="en-US" sz="2800" dirty="0" smtClean="0"/>
              <a:t>Tips </a:t>
            </a:r>
            <a:r>
              <a:rPr lang="en-US" sz="2800" dirty="0"/>
              <a:t>for answering sensitive </a:t>
            </a:r>
            <a:r>
              <a:rPr lang="en-US" sz="2800" dirty="0" smtClean="0"/>
              <a:t>questions</a:t>
            </a:r>
          </a:p>
          <a:p>
            <a:pPr marL="914400" lvl="1" indent="-457200">
              <a:spcAft>
                <a:spcPts val="1200"/>
              </a:spcAft>
              <a:buClr>
                <a:schemeClr val="accent2"/>
              </a:buClr>
              <a:buSzPct val="60000"/>
              <a:buFont typeface="Wingdings" panose="05000000000000000000" pitchFamily="2" charset="2"/>
              <a:buChar char="q"/>
            </a:pPr>
            <a:r>
              <a:rPr lang="en-US" sz="2800" dirty="0" smtClean="0"/>
              <a:t>PowerPoint slides</a:t>
            </a:r>
          </a:p>
          <a:p>
            <a:pPr marL="914400" lvl="1" indent="-457200">
              <a:spcAft>
                <a:spcPts val="1200"/>
              </a:spcAft>
              <a:buClr>
                <a:schemeClr val="accent2"/>
              </a:buClr>
              <a:buSzPct val="60000"/>
              <a:buFont typeface="Wingdings" panose="05000000000000000000" pitchFamily="2" charset="2"/>
              <a:buChar char="q"/>
            </a:pPr>
            <a:r>
              <a:rPr lang="en-US" sz="2800" dirty="0" smtClean="0"/>
              <a:t>Native </a:t>
            </a:r>
            <a:r>
              <a:rPr lang="en-US" sz="2800" dirty="0"/>
              <a:t>VOICES “Parent Information Letter</a:t>
            </a:r>
            <a:r>
              <a:rPr lang="en-US" sz="2800" dirty="0" smtClean="0"/>
              <a:t>”</a:t>
            </a:r>
            <a:endParaRPr lang="en-US" sz="2800" dirty="0"/>
          </a:p>
        </p:txBody>
      </p:sp>
    </p:spTree>
    <p:extLst>
      <p:ext uri="{BB962C8B-B14F-4D97-AF65-F5344CB8AC3E}">
        <p14:creationId xmlns:p14="http://schemas.microsoft.com/office/powerpoint/2010/main" val="3894223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6" name="AutoShape 2"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6" t="11183" r="44960" b="10107"/>
          <a:stretch/>
        </p:blipFill>
        <p:spPr bwMode="auto">
          <a:xfrm>
            <a:off x="1" y="0"/>
            <a:ext cx="9143999" cy="767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539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0" y="228600"/>
            <a:ext cx="9144000" cy="990600"/>
          </a:xfrm>
        </p:spPr>
        <p:txBody>
          <a:bodyPr>
            <a:normAutofit/>
          </a:bodyPr>
          <a:lstStyle/>
          <a:p>
            <a:pPr algn="ctr"/>
            <a:r>
              <a:rPr lang="en-US" sz="4000" dirty="0" smtClean="0"/>
              <a:t>Native VOICES Study Goals</a:t>
            </a:r>
          </a:p>
        </p:txBody>
      </p:sp>
      <p:sp>
        <p:nvSpPr>
          <p:cNvPr id="28674" name="Content Placeholder 2"/>
          <p:cNvSpPr>
            <a:spLocks noGrp="1"/>
          </p:cNvSpPr>
          <p:nvPr>
            <p:ph sz="quarter" idx="1"/>
          </p:nvPr>
        </p:nvSpPr>
        <p:spPr>
          <a:xfrm>
            <a:off x="76200" y="1600200"/>
            <a:ext cx="9144000" cy="5638800"/>
          </a:xfrm>
        </p:spPr>
        <p:txBody>
          <a:bodyPr>
            <a:normAutofit/>
          </a:bodyPr>
          <a:lstStyle/>
          <a:p>
            <a:pPr marL="514350" lvl="0" indent="-514350">
              <a:spcAft>
                <a:spcPts val="600"/>
              </a:spcAft>
              <a:buFont typeface="+mj-lt"/>
              <a:buAutoNum type="arabicPeriod"/>
            </a:pPr>
            <a:r>
              <a:rPr lang="en-US" sz="3400" dirty="0" smtClean="0"/>
              <a:t>Improve </a:t>
            </a:r>
            <a:r>
              <a:rPr lang="en-US" sz="3400" dirty="0"/>
              <a:t>our understanding of sexual norms and risk/protective factors </a:t>
            </a:r>
            <a:r>
              <a:rPr lang="en-US" sz="3400" dirty="0" smtClean="0"/>
              <a:t>among Native youth</a:t>
            </a:r>
            <a:endParaRPr lang="en-US" sz="3400" dirty="0"/>
          </a:p>
          <a:p>
            <a:pPr marL="514350" lvl="0" indent="-514350">
              <a:spcAft>
                <a:spcPts val="600"/>
              </a:spcAft>
              <a:buFont typeface="+mj-lt"/>
              <a:buAutoNum type="arabicPeriod"/>
            </a:pPr>
            <a:r>
              <a:rPr lang="en-US" sz="3400" dirty="0"/>
              <a:t>Produce an evidence-based HIV/STD intervention that addresses the </a:t>
            </a:r>
            <a:r>
              <a:rPr lang="en-US" sz="3400" dirty="0" smtClean="0"/>
              <a:t>unique needs </a:t>
            </a:r>
            <a:r>
              <a:rPr lang="en-US" sz="3400" dirty="0"/>
              <a:t>of </a:t>
            </a:r>
            <a:r>
              <a:rPr lang="en-US" sz="3400" dirty="0" smtClean="0"/>
              <a:t>Native </a:t>
            </a:r>
            <a:r>
              <a:rPr lang="en-US" sz="3400" dirty="0"/>
              <a:t>youth </a:t>
            </a:r>
            <a:endParaRPr lang="en-US" sz="3400" dirty="0" smtClean="0"/>
          </a:p>
          <a:p>
            <a:pPr marL="514350" lvl="0" indent="-514350">
              <a:spcAft>
                <a:spcPts val="600"/>
              </a:spcAft>
              <a:buFont typeface="+mj-lt"/>
              <a:buAutoNum type="arabicPeriod"/>
            </a:pPr>
            <a:r>
              <a:rPr lang="en-US" sz="3400" dirty="0" smtClean="0"/>
              <a:t>Offer </a:t>
            </a:r>
            <a:r>
              <a:rPr lang="en-US" sz="3400" dirty="0"/>
              <a:t>AI/AN communities a cost-effective sexual health intervention that </a:t>
            </a:r>
            <a:r>
              <a:rPr lang="en-US" sz="3400" dirty="0" smtClean="0"/>
              <a:t>could be readily </a:t>
            </a:r>
            <a:r>
              <a:rPr lang="en-US" sz="3400" dirty="0"/>
              <a:t>integrated into </a:t>
            </a:r>
            <a:r>
              <a:rPr lang="en-US" sz="3400" dirty="0" smtClean="0"/>
              <a:t>existing programs/services </a:t>
            </a:r>
            <a:r>
              <a:rPr lang="en-US" sz="3400" dirty="0"/>
              <a:t>and easily transferrable across Indian </a:t>
            </a:r>
            <a:r>
              <a:rPr lang="en-US" sz="3400" dirty="0" smtClean="0"/>
              <a:t>Country.</a:t>
            </a:r>
            <a:endParaRPr lang="en-US" sz="3400" dirty="0"/>
          </a:p>
          <a:p>
            <a:pPr>
              <a:spcBef>
                <a:spcPts val="0"/>
              </a:spcBef>
              <a:spcAft>
                <a:spcPts val="600"/>
              </a:spcAft>
            </a:pPr>
            <a:endParaRPr lang="en-US" sz="3400" dirty="0"/>
          </a:p>
        </p:txBody>
      </p:sp>
    </p:spTree>
    <p:extLst>
      <p:ext uri="{BB962C8B-B14F-4D97-AF65-F5344CB8AC3E}">
        <p14:creationId xmlns:p14="http://schemas.microsoft.com/office/powerpoint/2010/main" val="852431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26" t="10169" r="28559" b="6215"/>
          <a:stretch/>
        </p:blipFill>
        <p:spPr bwMode="auto">
          <a:xfrm>
            <a:off x="0" y="-23247"/>
            <a:ext cx="9209447" cy="6195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986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 name="Title 1"/>
          <p:cNvSpPr>
            <a:spLocks noGrp="1"/>
          </p:cNvSpPr>
          <p:nvPr>
            <p:ph type="title"/>
          </p:nvPr>
        </p:nvSpPr>
        <p:spPr/>
        <p:txBody>
          <a:bodyPr/>
          <a:lstStyle/>
          <a:p>
            <a:r>
              <a:rPr lang="en-US" dirty="0" smtClean="0"/>
              <a:t>We also have</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549400" y="177800"/>
            <a:ext cx="12395200" cy="929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779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B9899"/>
                </a:solidFill>
                <a:latin typeface="Georgia"/>
              </a:rPr>
              <a:t>Concerning Social Media Posts</a:t>
            </a:r>
            <a:endParaRPr lang="en-US" dirty="0">
              <a:latin typeface="Georgia" panose="02040502050405020303" pitchFamily="18"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7" t="10622" r="46992" b="17966"/>
          <a:stretch/>
        </p:blipFill>
        <p:spPr bwMode="auto">
          <a:xfrm>
            <a:off x="381000" y="152400"/>
            <a:ext cx="8383204"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912" t="16201" r="58860" b="6470"/>
          <a:stretch/>
        </p:blipFill>
        <p:spPr bwMode="auto">
          <a:xfrm>
            <a:off x="4892040" y="2971800"/>
            <a:ext cx="3919668" cy="5833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616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44" t="10784" r="46066" b="10196"/>
          <a:stretch/>
        </p:blipFill>
        <p:spPr bwMode="auto">
          <a:xfrm>
            <a:off x="0" y="0"/>
            <a:ext cx="9144000" cy="775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520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81" t="12745" r="58971" b="6667"/>
          <a:stretch/>
        </p:blipFill>
        <p:spPr bwMode="auto">
          <a:xfrm>
            <a:off x="332096" y="-533400"/>
            <a:ext cx="8458200" cy="13019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550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86875" cy="818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138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2895600" y="762000"/>
            <a:ext cx="6096000" cy="5638800"/>
          </a:xfrm>
          <a:solidFill>
            <a:schemeClr val="bg1"/>
          </a:solidFill>
        </p:spPr>
        <p:txBody>
          <a:bodyPr>
            <a:normAutofit fontScale="77500" lnSpcReduction="20000"/>
          </a:bodyPr>
          <a:lstStyle/>
          <a:p>
            <a:pPr marL="0" indent="0" eaLnBrk="1" fontAlgn="auto" hangingPunct="1">
              <a:lnSpc>
                <a:spcPct val="80000"/>
              </a:lnSpc>
              <a:spcAft>
                <a:spcPts val="0"/>
              </a:spcAft>
              <a:buFont typeface="Wingdings 2"/>
              <a:buNone/>
              <a:defRPr/>
            </a:pPr>
            <a:r>
              <a:rPr lang="en-US" sz="2200" b="1" dirty="0" smtClean="0"/>
              <a:t>Stephanie Craig Rushing, PhD, MPH</a:t>
            </a:r>
            <a:endParaRPr lang="en-US" sz="2200" dirty="0" smtClean="0"/>
          </a:p>
          <a:p>
            <a:pPr marL="0" indent="0" eaLnBrk="1" fontAlgn="auto" hangingPunct="1">
              <a:lnSpc>
                <a:spcPct val="80000"/>
              </a:lnSpc>
              <a:spcAft>
                <a:spcPts val="0"/>
              </a:spcAft>
              <a:buFont typeface="Wingdings 2"/>
              <a:buNone/>
              <a:defRPr/>
            </a:pPr>
            <a:r>
              <a:rPr lang="en-US" sz="2200" dirty="0" smtClean="0"/>
              <a:t>Director – Project Red Talon &amp; THRIVE</a:t>
            </a:r>
          </a:p>
          <a:p>
            <a:pPr marL="0" indent="0" eaLnBrk="1" fontAlgn="auto" hangingPunct="1">
              <a:lnSpc>
                <a:spcPct val="80000"/>
              </a:lnSpc>
              <a:spcAft>
                <a:spcPts val="0"/>
              </a:spcAft>
              <a:buFont typeface="Wingdings 2"/>
              <a:buNone/>
              <a:defRPr/>
            </a:pPr>
            <a:r>
              <a:rPr lang="en-US" sz="2200" dirty="0" smtClean="0">
                <a:hlinkClick r:id="rId4"/>
              </a:rPr>
              <a:t>scraig@npaihb.org</a:t>
            </a:r>
            <a:endParaRPr lang="en-US" sz="2200" dirty="0" smtClean="0"/>
          </a:p>
          <a:p>
            <a:pPr marL="0" indent="0" eaLnBrk="1" fontAlgn="auto" hangingPunct="1">
              <a:lnSpc>
                <a:spcPct val="80000"/>
              </a:lnSpc>
              <a:spcAft>
                <a:spcPts val="0"/>
              </a:spcAft>
              <a:buFont typeface="Wingdings 2"/>
              <a:buNone/>
              <a:defRPr/>
            </a:pPr>
            <a:endParaRPr lang="en-US" sz="2200" dirty="0" smtClean="0">
              <a:solidFill>
                <a:srgbClr val="7030A0"/>
              </a:solidFill>
            </a:endParaRPr>
          </a:p>
          <a:p>
            <a:pPr marL="0" indent="0" eaLnBrk="1" fontAlgn="auto" hangingPunct="1">
              <a:lnSpc>
                <a:spcPct val="80000"/>
              </a:lnSpc>
              <a:spcAft>
                <a:spcPts val="0"/>
              </a:spcAft>
              <a:buFont typeface="Wingdings 2"/>
              <a:buNone/>
              <a:defRPr/>
            </a:pPr>
            <a:r>
              <a:rPr lang="en-US" sz="2200" b="1" dirty="0" smtClean="0"/>
              <a:t>Colbie Caughlan, MPH</a:t>
            </a:r>
          </a:p>
          <a:p>
            <a:pPr marL="0" indent="0" eaLnBrk="1" fontAlgn="auto" hangingPunct="1">
              <a:lnSpc>
                <a:spcPct val="80000"/>
              </a:lnSpc>
              <a:spcAft>
                <a:spcPts val="0"/>
              </a:spcAft>
              <a:buFont typeface="Wingdings 2"/>
              <a:buNone/>
              <a:defRPr/>
            </a:pPr>
            <a:r>
              <a:rPr lang="en-US" sz="2200" dirty="0" smtClean="0"/>
              <a:t>THRIVE Project Manager  </a:t>
            </a:r>
          </a:p>
          <a:p>
            <a:pPr marL="0" indent="0" eaLnBrk="1" fontAlgn="auto" hangingPunct="1">
              <a:lnSpc>
                <a:spcPct val="80000"/>
              </a:lnSpc>
              <a:spcAft>
                <a:spcPts val="0"/>
              </a:spcAft>
              <a:buFont typeface="Wingdings 2"/>
              <a:buNone/>
              <a:defRPr/>
            </a:pPr>
            <a:r>
              <a:rPr lang="en-US" sz="2200" dirty="0" smtClean="0">
                <a:hlinkClick r:id="rId5"/>
              </a:rPr>
              <a:t>ccaughlan@npaihb.org</a:t>
            </a:r>
            <a:endParaRPr lang="en-US" sz="2200" dirty="0" smtClean="0"/>
          </a:p>
          <a:p>
            <a:pPr marL="0" indent="0" eaLnBrk="1" fontAlgn="auto" hangingPunct="1">
              <a:lnSpc>
                <a:spcPct val="80000"/>
              </a:lnSpc>
              <a:spcAft>
                <a:spcPts val="0"/>
              </a:spcAft>
              <a:buFont typeface="Wingdings 2"/>
              <a:buNone/>
              <a:defRPr/>
            </a:pPr>
            <a:endParaRPr lang="en-US" sz="2200" dirty="0" smtClean="0"/>
          </a:p>
          <a:p>
            <a:pPr marL="0" indent="0" eaLnBrk="1" fontAlgn="auto" hangingPunct="1">
              <a:lnSpc>
                <a:spcPct val="80000"/>
              </a:lnSpc>
              <a:spcAft>
                <a:spcPts val="0"/>
              </a:spcAft>
              <a:buFont typeface="Wingdings 2"/>
              <a:buNone/>
              <a:defRPr/>
            </a:pPr>
            <a:r>
              <a:rPr lang="en-US" sz="2200" b="1" dirty="0" smtClean="0"/>
              <a:t>Jessica Leston, MPH</a:t>
            </a:r>
          </a:p>
          <a:p>
            <a:pPr marL="0" indent="0" eaLnBrk="1" fontAlgn="auto" hangingPunct="1">
              <a:lnSpc>
                <a:spcPct val="80000"/>
              </a:lnSpc>
              <a:spcAft>
                <a:spcPts val="0"/>
              </a:spcAft>
              <a:buFont typeface="Wingdings 2"/>
              <a:buNone/>
              <a:defRPr/>
            </a:pPr>
            <a:r>
              <a:rPr lang="en-US" sz="2200" dirty="0" smtClean="0"/>
              <a:t>STD/HIV Clinical Services Manager</a:t>
            </a:r>
          </a:p>
          <a:p>
            <a:pPr marL="0" indent="0" eaLnBrk="1" fontAlgn="auto" hangingPunct="1">
              <a:lnSpc>
                <a:spcPct val="80000"/>
              </a:lnSpc>
              <a:spcAft>
                <a:spcPts val="0"/>
              </a:spcAft>
              <a:buFont typeface="Wingdings 2"/>
              <a:buNone/>
              <a:defRPr/>
            </a:pPr>
            <a:r>
              <a:rPr lang="en-US" sz="2200" dirty="0" smtClean="0">
                <a:hlinkClick r:id="rId6"/>
              </a:rPr>
              <a:t>jleston@npaihb.org</a:t>
            </a:r>
            <a:endParaRPr lang="en-US" sz="2200" dirty="0" smtClean="0"/>
          </a:p>
          <a:p>
            <a:pPr marL="0" indent="0" eaLnBrk="1" fontAlgn="auto" hangingPunct="1">
              <a:lnSpc>
                <a:spcPct val="80000"/>
              </a:lnSpc>
              <a:spcAft>
                <a:spcPts val="0"/>
              </a:spcAft>
              <a:buFont typeface="Wingdings 2"/>
              <a:buNone/>
              <a:defRPr/>
            </a:pPr>
            <a:endParaRPr lang="en-US" sz="2200" b="1" dirty="0" smtClean="0"/>
          </a:p>
          <a:p>
            <a:pPr marL="0" indent="0" eaLnBrk="1" fontAlgn="auto" hangingPunct="1">
              <a:lnSpc>
                <a:spcPct val="80000"/>
              </a:lnSpc>
              <a:spcAft>
                <a:spcPts val="0"/>
              </a:spcAft>
              <a:buFont typeface="Wingdings 2"/>
              <a:buNone/>
              <a:defRPr/>
            </a:pPr>
            <a:r>
              <a:rPr lang="en-US" sz="2200" b="1" dirty="0" smtClean="0"/>
              <a:t>Amanda </a:t>
            </a:r>
            <a:r>
              <a:rPr lang="en-US" sz="2200" b="1" dirty="0"/>
              <a:t>Gaston, MAT</a:t>
            </a:r>
          </a:p>
          <a:p>
            <a:pPr marL="0" indent="0" eaLnBrk="1" fontAlgn="auto" hangingPunct="1">
              <a:lnSpc>
                <a:spcPct val="80000"/>
              </a:lnSpc>
              <a:spcAft>
                <a:spcPts val="0"/>
              </a:spcAft>
              <a:buFont typeface="Wingdings 2"/>
              <a:buNone/>
              <a:defRPr/>
            </a:pPr>
            <a:r>
              <a:rPr lang="en-US" sz="2200" dirty="0" smtClean="0"/>
              <a:t>Native It’s </a:t>
            </a:r>
            <a:r>
              <a:rPr lang="en-US" sz="2200" dirty="0"/>
              <a:t>Your Game Project </a:t>
            </a:r>
            <a:r>
              <a:rPr lang="en-US" sz="2200" dirty="0" smtClean="0"/>
              <a:t>Manager</a:t>
            </a:r>
            <a:endParaRPr lang="en-US" sz="2200" dirty="0"/>
          </a:p>
          <a:p>
            <a:pPr marL="609600" indent="-609600" eaLnBrk="1" fontAlgn="auto" hangingPunct="1">
              <a:lnSpc>
                <a:spcPct val="80000"/>
              </a:lnSpc>
              <a:spcAft>
                <a:spcPts val="0"/>
              </a:spcAft>
              <a:buFont typeface="Wingdings 2"/>
              <a:buNone/>
              <a:defRPr/>
            </a:pPr>
            <a:r>
              <a:rPr lang="en-US" sz="2200" dirty="0" smtClean="0">
                <a:hlinkClick r:id="rId7"/>
              </a:rPr>
              <a:t>agaston@npaihb.org</a:t>
            </a:r>
            <a:endParaRPr lang="en-US" sz="2200" dirty="0" smtClean="0"/>
          </a:p>
          <a:p>
            <a:pPr marL="0" indent="0" eaLnBrk="1" fontAlgn="auto" hangingPunct="1">
              <a:lnSpc>
                <a:spcPct val="80000"/>
              </a:lnSpc>
              <a:spcAft>
                <a:spcPts val="0"/>
              </a:spcAft>
              <a:buFont typeface="Wingdings 2"/>
              <a:buNone/>
              <a:defRPr/>
            </a:pPr>
            <a:endParaRPr lang="en-US" sz="2200" b="1" dirty="0" smtClean="0"/>
          </a:p>
          <a:p>
            <a:pPr marL="0" indent="0" eaLnBrk="1" fontAlgn="auto" hangingPunct="1">
              <a:lnSpc>
                <a:spcPct val="80000"/>
              </a:lnSpc>
              <a:spcAft>
                <a:spcPts val="0"/>
              </a:spcAft>
              <a:buFont typeface="Wingdings 2"/>
              <a:buNone/>
              <a:defRPr/>
            </a:pPr>
            <a:r>
              <a:rPr lang="en-US" sz="2200" b="1" dirty="0" smtClean="0"/>
              <a:t>David Stephens, RN</a:t>
            </a:r>
          </a:p>
          <a:p>
            <a:pPr marL="0" indent="0" eaLnBrk="1" fontAlgn="auto" hangingPunct="1">
              <a:lnSpc>
                <a:spcPct val="80000"/>
              </a:lnSpc>
              <a:spcAft>
                <a:spcPts val="0"/>
              </a:spcAft>
              <a:buFont typeface="Wingdings 2"/>
              <a:buNone/>
              <a:defRPr/>
            </a:pPr>
            <a:r>
              <a:rPr lang="en-US" sz="2200" dirty="0" smtClean="0"/>
              <a:t>Multimedia Project Specialist</a:t>
            </a:r>
            <a:endParaRPr lang="en-US" sz="2200" dirty="0"/>
          </a:p>
          <a:p>
            <a:pPr marL="609600" indent="-609600" eaLnBrk="1" fontAlgn="auto" hangingPunct="1">
              <a:lnSpc>
                <a:spcPct val="80000"/>
              </a:lnSpc>
              <a:spcAft>
                <a:spcPts val="0"/>
              </a:spcAft>
              <a:buFont typeface="Wingdings 2"/>
              <a:buNone/>
              <a:defRPr/>
            </a:pPr>
            <a:r>
              <a:rPr lang="en-US" sz="2200" dirty="0" smtClean="0">
                <a:hlinkClick r:id="rId8"/>
              </a:rPr>
              <a:t>dstephens@npaihb.org</a:t>
            </a:r>
            <a:r>
              <a:rPr lang="en-US" sz="2200" dirty="0" smtClean="0"/>
              <a:t> </a:t>
            </a:r>
          </a:p>
          <a:p>
            <a:pPr marL="609600" indent="-609600" eaLnBrk="1" fontAlgn="auto" hangingPunct="1">
              <a:lnSpc>
                <a:spcPct val="80000"/>
              </a:lnSpc>
              <a:spcAft>
                <a:spcPts val="0"/>
              </a:spcAft>
              <a:buFont typeface="Wingdings 2"/>
              <a:buNone/>
              <a:defRPr/>
            </a:pPr>
            <a:endParaRPr lang="en-US" sz="2200" dirty="0"/>
          </a:p>
          <a:p>
            <a:pPr marL="609600" indent="-609600">
              <a:lnSpc>
                <a:spcPct val="80000"/>
              </a:lnSpc>
              <a:buNone/>
              <a:defRPr/>
            </a:pPr>
            <a:r>
              <a:rPr lang="en-US" sz="2200" b="1" dirty="0" smtClean="0"/>
              <a:t>Tommy Ghost Dog</a:t>
            </a:r>
            <a:r>
              <a:rPr lang="en-US" sz="2200" b="1" dirty="0"/>
              <a:t>	</a:t>
            </a:r>
            <a:r>
              <a:rPr lang="en-US" sz="2200" b="1" dirty="0" smtClean="0"/>
              <a:t>	</a:t>
            </a:r>
          </a:p>
          <a:p>
            <a:pPr marL="609600" indent="-609600">
              <a:lnSpc>
                <a:spcPct val="80000"/>
              </a:lnSpc>
              <a:buNone/>
              <a:defRPr/>
            </a:pPr>
            <a:r>
              <a:rPr lang="en-US" sz="2200" dirty="0" smtClean="0"/>
              <a:t>PRT Assistant			</a:t>
            </a:r>
            <a:endParaRPr lang="en-US" sz="2200" dirty="0"/>
          </a:p>
          <a:p>
            <a:pPr marL="609600" indent="-609600" eaLnBrk="1" fontAlgn="auto" hangingPunct="1">
              <a:lnSpc>
                <a:spcPct val="80000"/>
              </a:lnSpc>
              <a:spcAft>
                <a:spcPts val="0"/>
              </a:spcAft>
              <a:buFont typeface="Wingdings 2"/>
              <a:buNone/>
              <a:defRPr/>
            </a:pPr>
            <a:r>
              <a:rPr lang="en-US" sz="2200" dirty="0" smtClean="0">
                <a:hlinkClick r:id="rId9"/>
              </a:rPr>
              <a:t>tghostdog@npaihb.org</a:t>
            </a:r>
            <a:r>
              <a:rPr lang="en-US" sz="2200" dirty="0" smtClean="0"/>
              <a:t> </a:t>
            </a:r>
          </a:p>
          <a:p>
            <a:pPr marL="609600" indent="-609600">
              <a:lnSpc>
                <a:spcPct val="80000"/>
              </a:lnSpc>
              <a:buNone/>
              <a:defRPr/>
            </a:pPr>
            <a:endParaRPr lang="en-US" sz="2200" b="1" dirty="0" smtClean="0"/>
          </a:p>
          <a:p>
            <a:pPr marL="609600" indent="-609600">
              <a:lnSpc>
                <a:spcPct val="80000"/>
              </a:lnSpc>
              <a:buNone/>
              <a:defRPr/>
            </a:pPr>
            <a:r>
              <a:rPr lang="en-US" sz="2200" b="1" dirty="0" err="1" smtClean="0"/>
              <a:t>Celena</a:t>
            </a:r>
            <a:r>
              <a:rPr lang="en-US" sz="2200" b="1" dirty="0" smtClean="0"/>
              <a:t> </a:t>
            </a:r>
            <a:r>
              <a:rPr lang="en-US" sz="2200" b="1" dirty="0"/>
              <a:t>McCray	</a:t>
            </a:r>
          </a:p>
          <a:p>
            <a:pPr marL="609600" indent="-609600">
              <a:lnSpc>
                <a:spcPct val="80000"/>
              </a:lnSpc>
              <a:buNone/>
              <a:defRPr/>
            </a:pPr>
            <a:r>
              <a:rPr lang="en-US" sz="2200" dirty="0" smtClean="0"/>
              <a:t>THRIVE </a:t>
            </a:r>
            <a:r>
              <a:rPr lang="en-US" sz="2200" dirty="0"/>
              <a:t>Assistant </a:t>
            </a:r>
            <a:r>
              <a:rPr lang="en-US" sz="2200" dirty="0" smtClean="0"/>
              <a:t>		</a:t>
            </a:r>
          </a:p>
          <a:p>
            <a:pPr marL="609600" indent="-609600">
              <a:lnSpc>
                <a:spcPct val="80000"/>
              </a:lnSpc>
              <a:buNone/>
              <a:defRPr/>
            </a:pPr>
            <a:r>
              <a:rPr lang="en-US" sz="2200" dirty="0" smtClean="0">
                <a:hlinkClick r:id="rId10"/>
              </a:rPr>
              <a:t>cmccray@npaihb.org</a:t>
            </a:r>
            <a:r>
              <a:rPr lang="en-US" sz="2200" dirty="0" smtClean="0"/>
              <a:t> </a:t>
            </a:r>
            <a:endParaRPr lang="en-US" sz="2200" dirty="0"/>
          </a:p>
          <a:p>
            <a:pPr marL="609600" indent="-609600" eaLnBrk="1" fontAlgn="auto" hangingPunct="1">
              <a:lnSpc>
                <a:spcPct val="80000"/>
              </a:lnSpc>
              <a:spcAft>
                <a:spcPts val="0"/>
              </a:spcAft>
              <a:buFont typeface="Wingdings 2"/>
              <a:buNone/>
              <a:defRPr/>
            </a:pPr>
            <a:endParaRPr lang="en-US" sz="2400" dirty="0" smtClean="0"/>
          </a:p>
          <a:p>
            <a:pPr marL="609600" indent="-609600" eaLnBrk="1" fontAlgn="auto" hangingPunct="1">
              <a:lnSpc>
                <a:spcPct val="80000"/>
              </a:lnSpc>
              <a:spcAft>
                <a:spcPts val="0"/>
              </a:spcAft>
              <a:buFont typeface="Wingdings 2"/>
              <a:buNone/>
              <a:defRPr/>
            </a:pPr>
            <a:endParaRPr lang="en-US" sz="2400" dirty="0"/>
          </a:p>
          <a:p>
            <a:pPr marL="0" indent="0" eaLnBrk="1" fontAlgn="auto" hangingPunct="1">
              <a:lnSpc>
                <a:spcPct val="80000"/>
              </a:lnSpc>
              <a:spcAft>
                <a:spcPts val="0"/>
              </a:spcAft>
              <a:buFont typeface="Wingdings 2"/>
              <a:buNone/>
              <a:defRPr/>
            </a:pPr>
            <a:endParaRPr lang="en-US" sz="2400" dirty="0" smtClean="0"/>
          </a:p>
          <a:p>
            <a:pPr marL="609600" indent="-609600" eaLnBrk="1" fontAlgn="auto" hangingPunct="1">
              <a:lnSpc>
                <a:spcPct val="80000"/>
              </a:lnSpc>
              <a:spcAft>
                <a:spcPts val="0"/>
              </a:spcAft>
              <a:buFont typeface="Wingdings 2"/>
              <a:buNone/>
              <a:defRPr/>
            </a:pPr>
            <a:endParaRPr lang="en-US" sz="2400" dirty="0" smtClean="0"/>
          </a:p>
          <a:p>
            <a:pPr marL="274320" indent="-274320" eaLnBrk="1" fontAlgn="auto" hangingPunct="1">
              <a:spcAft>
                <a:spcPts val="0"/>
              </a:spcAft>
              <a:buFont typeface="Wingdings 2"/>
              <a:buChar char=""/>
              <a:defRPr/>
            </a:pPr>
            <a:endParaRPr lang="en-US" dirty="0"/>
          </a:p>
        </p:txBody>
      </p:sp>
      <p:sp>
        <p:nvSpPr>
          <p:cNvPr id="2" name="Title 1"/>
          <p:cNvSpPr>
            <a:spLocks noGrp="1"/>
          </p:cNvSpPr>
          <p:nvPr>
            <p:ph type="title"/>
          </p:nvPr>
        </p:nvSpPr>
        <p:spPr/>
        <p:txBody>
          <a:bodyPr/>
          <a:lstStyle/>
          <a:p>
            <a:pPr eaLnBrk="1" fontAlgn="auto" hangingPunct="1">
              <a:spcAft>
                <a:spcPts val="0"/>
              </a:spcAft>
              <a:defRPr/>
            </a:pPr>
            <a:r>
              <a:rPr lang="en-US" dirty="0" smtClean="0"/>
              <a:t>Northwest Portland Area Indian Health Board</a:t>
            </a:r>
            <a:endParaRPr lang="en-US" dirty="0"/>
          </a:p>
        </p:txBody>
      </p:sp>
      <p:sp>
        <p:nvSpPr>
          <p:cNvPr id="3" name="Text Placeholder 2"/>
          <p:cNvSpPr>
            <a:spLocks noGrp="1"/>
          </p:cNvSpPr>
          <p:nvPr>
            <p:ph type="body" idx="2"/>
          </p:nvPr>
        </p:nvSpPr>
        <p:spPr>
          <a:xfrm>
            <a:off x="381000" y="2514600"/>
            <a:ext cx="2362200" cy="609600"/>
          </a:xfrm>
        </p:spPr>
        <p:txBody>
          <a:bodyPr>
            <a:normAutofit/>
          </a:bodyPr>
          <a:lstStyle/>
          <a:p>
            <a:pPr eaLnBrk="1" fontAlgn="auto" hangingPunct="1">
              <a:buFont typeface="Wingdings 2"/>
              <a:buNone/>
              <a:defRPr/>
            </a:pPr>
            <a:r>
              <a:rPr lang="en-US" dirty="0" smtClean="0"/>
              <a:t>Indian Leadership for Indian Health</a:t>
            </a:r>
            <a:endParaRPr lang="en-US" dirty="0"/>
          </a:p>
        </p:txBody>
      </p:sp>
    </p:spTree>
    <p:custDataLst>
      <p:tags r:id="rId1"/>
    </p:custDataLst>
    <p:extLst>
      <p:ext uri="{BB962C8B-B14F-4D97-AF65-F5344CB8AC3E}">
        <p14:creationId xmlns:p14="http://schemas.microsoft.com/office/powerpoint/2010/main" val="2299091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2" t="12903" r="29476" b="6667"/>
          <a:stretch/>
        </p:blipFill>
        <p:spPr bwMode="auto">
          <a:xfrm>
            <a:off x="0" y="457200"/>
            <a:ext cx="9190655"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553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85174" cy="917575"/>
          </a:xfrm>
        </p:spPr>
        <p:txBody>
          <a:bodyPr/>
          <a:lstStyle/>
          <a:p>
            <a:r>
              <a:rPr lang="en-US" dirty="0" smtClean="0">
                <a:solidFill>
                  <a:srgbClr val="7E7D6D"/>
                </a:solidFill>
                <a:latin typeface="Tw Cen MT" panose="020B0602020104020603" pitchFamily="34" charset="0"/>
              </a:rPr>
              <a:t>Adaptation Process : 2011 - 2012</a:t>
            </a:r>
            <a:endParaRPr lang="en-US" dirty="0">
              <a:solidFill>
                <a:srgbClr val="7E7D6D"/>
              </a:solidFill>
              <a:latin typeface="Tw Cen MT" panose="020B0602020104020603" pitchFamily="34" charset="0"/>
            </a:endParaRPr>
          </a:p>
        </p:txBody>
      </p:sp>
      <p:sp>
        <p:nvSpPr>
          <p:cNvPr id="3" name="Text Placeholder 2"/>
          <p:cNvSpPr>
            <a:spLocks noGrp="1"/>
          </p:cNvSpPr>
          <p:nvPr>
            <p:ph type="body" sz="quarter" idx="10"/>
          </p:nvPr>
        </p:nvSpPr>
        <p:spPr>
          <a:noFill/>
          <a:ln w="9525">
            <a:noFill/>
            <a:miter lim="800000"/>
            <a:headEnd/>
            <a:tailEnd/>
          </a:ln>
          <a:effectLst/>
        </p:spPr>
        <p:txBody>
          <a:bodyPr vert="horz" wrap="square" lIns="91435" tIns="45718" rIns="91435" bIns="45718" numCol="1" anchor="b" anchorCtr="0" compatLnSpc="1">
            <a:prstTxWarp prst="textNoShape">
              <a:avLst/>
            </a:prstTxWarp>
            <a:normAutofit fontScale="85000" lnSpcReduction="20000"/>
          </a:bodyPr>
          <a:lstStyle/>
          <a:p>
            <a:r>
              <a:rPr lang="en-US" dirty="0">
                <a:solidFill>
                  <a:srgbClr val="9B9B9B"/>
                </a:solidFill>
              </a:rPr>
              <a:t>FLO-0187-2DM-5N</a:t>
            </a:r>
          </a:p>
        </p:txBody>
      </p:sp>
      <p:grpSp>
        <p:nvGrpSpPr>
          <p:cNvPr id="8" name="Group 7"/>
          <p:cNvGrpSpPr/>
          <p:nvPr/>
        </p:nvGrpSpPr>
        <p:grpSpPr>
          <a:xfrm>
            <a:off x="228600" y="644058"/>
            <a:ext cx="8534400" cy="5909142"/>
            <a:chOff x="1076326" y="1025059"/>
            <a:chExt cx="6086474" cy="4537541"/>
          </a:xfrm>
        </p:grpSpPr>
        <p:grpSp>
          <p:nvGrpSpPr>
            <p:cNvPr id="15" name="Group 14"/>
            <p:cNvGrpSpPr/>
            <p:nvPr/>
          </p:nvGrpSpPr>
          <p:grpSpPr>
            <a:xfrm>
              <a:off x="5378450" y="1025059"/>
              <a:ext cx="1784350" cy="4343400"/>
              <a:chOff x="5064125" y="1556077"/>
              <a:chExt cx="1784350" cy="4343400"/>
            </a:xfrm>
          </p:grpSpPr>
          <p:grpSp>
            <p:nvGrpSpPr>
              <p:cNvPr id="11" name="Group 10"/>
              <p:cNvGrpSpPr/>
              <p:nvPr/>
            </p:nvGrpSpPr>
            <p:grpSpPr>
              <a:xfrm>
                <a:off x="5064125" y="1556077"/>
                <a:ext cx="1784350" cy="4343400"/>
                <a:chOff x="5064125" y="1574007"/>
                <a:chExt cx="1784350" cy="4343400"/>
              </a:xfrm>
            </p:grpSpPr>
            <p:sp>
              <p:nvSpPr>
                <p:cNvPr id="6" name="Freeform 6"/>
                <p:cNvSpPr>
                  <a:spLocks/>
                </p:cNvSpPr>
                <p:nvPr/>
              </p:nvSpPr>
              <p:spPr bwMode="auto">
                <a:xfrm>
                  <a:off x="5064125" y="1574007"/>
                  <a:ext cx="1784350" cy="4343400"/>
                </a:xfrm>
                <a:custGeom>
                  <a:avLst/>
                  <a:gdLst>
                    <a:gd name="T0" fmla="*/ 349 w 476"/>
                    <a:gd name="T1" fmla="*/ 0 h 1158"/>
                    <a:gd name="T2" fmla="*/ 162 w 476"/>
                    <a:gd name="T3" fmla="*/ 0 h 1158"/>
                    <a:gd name="T4" fmla="*/ 36 w 476"/>
                    <a:gd name="T5" fmla="*/ 127 h 1158"/>
                    <a:gd name="T6" fmla="*/ 36 w 476"/>
                    <a:gd name="T7" fmla="*/ 137 h 1158"/>
                    <a:gd name="T8" fmla="*/ 0 w 476"/>
                    <a:gd name="T9" fmla="*/ 137 h 1158"/>
                    <a:gd name="T10" fmla="*/ 40 w 476"/>
                    <a:gd name="T11" fmla="*/ 184 h 1158"/>
                    <a:gd name="T12" fmla="*/ 81 w 476"/>
                    <a:gd name="T13" fmla="*/ 137 h 1158"/>
                    <a:gd name="T14" fmla="*/ 45 w 476"/>
                    <a:gd name="T15" fmla="*/ 137 h 1158"/>
                    <a:gd name="T16" fmla="*/ 45 w 476"/>
                    <a:gd name="T17" fmla="*/ 127 h 1158"/>
                    <a:gd name="T18" fmla="*/ 162 w 476"/>
                    <a:gd name="T19" fmla="*/ 9 h 1158"/>
                    <a:gd name="T20" fmla="*/ 349 w 476"/>
                    <a:gd name="T21" fmla="*/ 9 h 1158"/>
                    <a:gd name="T22" fmla="*/ 467 w 476"/>
                    <a:gd name="T23" fmla="*/ 127 h 1158"/>
                    <a:gd name="T24" fmla="*/ 467 w 476"/>
                    <a:gd name="T25" fmla="*/ 1032 h 1158"/>
                    <a:gd name="T26" fmla="*/ 349 w 476"/>
                    <a:gd name="T27" fmla="*/ 1149 h 1158"/>
                    <a:gd name="T28" fmla="*/ 164 w 476"/>
                    <a:gd name="T29" fmla="*/ 1149 h 1158"/>
                    <a:gd name="T30" fmla="*/ 164 w 476"/>
                    <a:gd name="T31" fmla="*/ 1158 h 1158"/>
                    <a:gd name="T32" fmla="*/ 349 w 476"/>
                    <a:gd name="T33" fmla="*/ 1158 h 1158"/>
                    <a:gd name="T34" fmla="*/ 476 w 476"/>
                    <a:gd name="T35" fmla="*/ 1032 h 1158"/>
                    <a:gd name="T36" fmla="*/ 476 w 476"/>
                    <a:gd name="T37" fmla="*/ 127 h 1158"/>
                    <a:gd name="T38" fmla="*/ 349 w 476"/>
                    <a:gd name="T39" fmla="*/ 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6" h="1158">
                      <a:moveTo>
                        <a:pt x="349" y="0"/>
                      </a:moveTo>
                      <a:cubicBezTo>
                        <a:pt x="162" y="0"/>
                        <a:pt x="162" y="0"/>
                        <a:pt x="162" y="0"/>
                      </a:cubicBezTo>
                      <a:cubicBezTo>
                        <a:pt x="93" y="0"/>
                        <a:pt x="36" y="57"/>
                        <a:pt x="36" y="127"/>
                      </a:cubicBezTo>
                      <a:cubicBezTo>
                        <a:pt x="36" y="137"/>
                        <a:pt x="36" y="137"/>
                        <a:pt x="36" y="137"/>
                      </a:cubicBezTo>
                      <a:cubicBezTo>
                        <a:pt x="0" y="137"/>
                        <a:pt x="0" y="137"/>
                        <a:pt x="0" y="137"/>
                      </a:cubicBezTo>
                      <a:cubicBezTo>
                        <a:pt x="40" y="184"/>
                        <a:pt x="40" y="184"/>
                        <a:pt x="40" y="184"/>
                      </a:cubicBezTo>
                      <a:cubicBezTo>
                        <a:pt x="81" y="137"/>
                        <a:pt x="81" y="137"/>
                        <a:pt x="81" y="137"/>
                      </a:cubicBezTo>
                      <a:cubicBezTo>
                        <a:pt x="45" y="137"/>
                        <a:pt x="45" y="137"/>
                        <a:pt x="45" y="137"/>
                      </a:cubicBezTo>
                      <a:cubicBezTo>
                        <a:pt x="45" y="127"/>
                        <a:pt x="45" y="127"/>
                        <a:pt x="45" y="127"/>
                      </a:cubicBezTo>
                      <a:cubicBezTo>
                        <a:pt x="45" y="62"/>
                        <a:pt x="98" y="9"/>
                        <a:pt x="162" y="9"/>
                      </a:cubicBezTo>
                      <a:cubicBezTo>
                        <a:pt x="349" y="9"/>
                        <a:pt x="349" y="9"/>
                        <a:pt x="349" y="9"/>
                      </a:cubicBezTo>
                      <a:cubicBezTo>
                        <a:pt x="414" y="9"/>
                        <a:pt x="467" y="62"/>
                        <a:pt x="467" y="127"/>
                      </a:cubicBezTo>
                      <a:cubicBezTo>
                        <a:pt x="467" y="1032"/>
                        <a:pt x="467" y="1032"/>
                        <a:pt x="467" y="1032"/>
                      </a:cubicBezTo>
                      <a:cubicBezTo>
                        <a:pt x="467" y="1097"/>
                        <a:pt x="414" y="1149"/>
                        <a:pt x="349" y="1149"/>
                      </a:cubicBezTo>
                      <a:cubicBezTo>
                        <a:pt x="164" y="1149"/>
                        <a:pt x="164" y="1149"/>
                        <a:pt x="164" y="1149"/>
                      </a:cubicBezTo>
                      <a:cubicBezTo>
                        <a:pt x="164" y="1158"/>
                        <a:pt x="164" y="1158"/>
                        <a:pt x="164" y="1158"/>
                      </a:cubicBezTo>
                      <a:cubicBezTo>
                        <a:pt x="349" y="1158"/>
                        <a:pt x="349" y="1158"/>
                        <a:pt x="349" y="1158"/>
                      </a:cubicBezTo>
                      <a:cubicBezTo>
                        <a:pt x="419" y="1158"/>
                        <a:pt x="476" y="1102"/>
                        <a:pt x="476" y="1032"/>
                      </a:cubicBezTo>
                      <a:cubicBezTo>
                        <a:pt x="476" y="127"/>
                        <a:pt x="476" y="127"/>
                        <a:pt x="476" y="127"/>
                      </a:cubicBezTo>
                      <a:cubicBezTo>
                        <a:pt x="476" y="57"/>
                        <a:pt x="419" y="0"/>
                        <a:pt x="349" y="0"/>
                      </a:cubicBez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sp>
              <p:nvSpPr>
                <p:cNvPr id="7" name="Freeform 7"/>
                <p:cNvSpPr>
                  <a:spLocks/>
                </p:cNvSpPr>
                <p:nvPr/>
              </p:nvSpPr>
              <p:spPr bwMode="auto">
                <a:xfrm>
                  <a:off x="5064125" y="2815432"/>
                  <a:ext cx="303213" cy="274638"/>
                </a:xfrm>
                <a:custGeom>
                  <a:avLst/>
                  <a:gdLst>
                    <a:gd name="T0" fmla="*/ 85 w 191"/>
                    <a:gd name="T1" fmla="*/ 0 h 173"/>
                    <a:gd name="T2" fmla="*/ 85 w 191"/>
                    <a:gd name="T3" fmla="*/ 62 h 173"/>
                    <a:gd name="T4" fmla="*/ 0 w 191"/>
                    <a:gd name="T5" fmla="*/ 62 h 173"/>
                    <a:gd name="T6" fmla="*/ 94 w 191"/>
                    <a:gd name="T7" fmla="*/ 173 h 173"/>
                    <a:gd name="T8" fmla="*/ 191 w 191"/>
                    <a:gd name="T9" fmla="*/ 62 h 173"/>
                    <a:gd name="T10" fmla="*/ 106 w 191"/>
                    <a:gd name="T11" fmla="*/ 62 h 173"/>
                    <a:gd name="T12" fmla="*/ 106 w 191"/>
                    <a:gd name="T13" fmla="*/ 0 h 173"/>
                    <a:gd name="T14" fmla="*/ 85 w 191"/>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173">
                      <a:moveTo>
                        <a:pt x="85" y="0"/>
                      </a:moveTo>
                      <a:lnTo>
                        <a:pt x="85" y="62"/>
                      </a:lnTo>
                      <a:lnTo>
                        <a:pt x="0" y="62"/>
                      </a:lnTo>
                      <a:lnTo>
                        <a:pt x="94" y="173"/>
                      </a:lnTo>
                      <a:lnTo>
                        <a:pt x="191" y="62"/>
                      </a:lnTo>
                      <a:lnTo>
                        <a:pt x="106" y="62"/>
                      </a:lnTo>
                      <a:lnTo>
                        <a:pt x="106" y="0"/>
                      </a:lnTo>
                      <a:lnTo>
                        <a:pt x="85" y="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sp>
              <p:nvSpPr>
                <p:cNvPr id="9" name="Freeform 9"/>
                <p:cNvSpPr>
                  <a:spLocks/>
                </p:cNvSpPr>
                <p:nvPr/>
              </p:nvSpPr>
              <p:spPr bwMode="auto">
                <a:xfrm>
                  <a:off x="5067300" y="5272882"/>
                  <a:ext cx="303213" cy="277813"/>
                </a:xfrm>
                <a:custGeom>
                  <a:avLst/>
                  <a:gdLst>
                    <a:gd name="T0" fmla="*/ 104 w 191"/>
                    <a:gd name="T1" fmla="*/ 0 h 175"/>
                    <a:gd name="T2" fmla="*/ 83 w 191"/>
                    <a:gd name="T3" fmla="*/ 0 h 175"/>
                    <a:gd name="T4" fmla="*/ 83 w 191"/>
                    <a:gd name="T5" fmla="*/ 61 h 175"/>
                    <a:gd name="T6" fmla="*/ 0 w 191"/>
                    <a:gd name="T7" fmla="*/ 61 h 175"/>
                    <a:gd name="T8" fmla="*/ 95 w 191"/>
                    <a:gd name="T9" fmla="*/ 175 h 175"/>
                    <a:gd name="T10" fmla="*/ 191 w 191"/>
                    <a:gd name="T11" fmla="*/ 61 h 175"/>
                    <a:gd name="T12" fmla="*/ 104 w 191"/>
                    <a:gd name="T13" fmla="*/ 61 h 175"/>
                    <a:gd name="T14" fmla="*/ 104 w 191"/>
                    <a:gd name="T15" fmla="*/ 0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175">
                      <a:moveTo>
                        <a:pt x="104" y="0"/>
                      </a:moveTo>
                      <a:lnTo>
                        <a:pt x="83" y="0"/>
                      </a:lnTo>
                      <a:lnTo>
                        <a:pt x="83" y="61"/>
                      </a:lnTo>
                      <a:lnTo>
                        <a:pt x="0" y="61"/>
                      </a:lnTo>
                      <a:lnTo>
                        <a:pt x="95" y="175"/>
                      </a:lnTo>
                      <a:lnTo>
                        <a:pt x="191" y="61"/>
                      </a:lnTo>
                      <a:lnTo>
                        <a:pt x="104" y="61"/>
                      </a:lnTo>
                      <a:lnTo>
                        <a:pt x="104" y="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grpSp>
          <p:sp>
            <p:nvSpPr>
              <p:cNvPr id="34" name="Freeform 9"/>
              <p:cNvSpPr>
                <a:spLocks/>
              </p:cNvSpPr>
              <p:nvPr/>
            </p:nvSpPr>
            <p:spPr bwMode="auto">
              <a:xfrm>
                <a:off x="5068093" y="4412595"/>
                <a:ext cx="303213" cy="277813"/>
              </a:xfrm>
              <a:custGeom>
                <a:avLst/>
                <a:gdLst>
                  <a:gd name="T0" fmla="*/ 104 w 191"/>
                  <a:gd name="T1" fmla="*/ 0 h 175"/>
                  <a:gd name="T2" fmla="*/ 83 w 191"/>
                  <a:gd name="T3" fmla="*/ 0 h 175"/>
                  <a:gd name="T4" fmla="*/ 83 w 191"/>
                  <a:gd name="T5" fmla="*/ 61 h 175"/>
                  <a:gd name="T6" fmla="*/ 0 w 191"/>
                  <a:gd name="T7" fmla="*/ 61 h 175"/>
                  <a:gd name="T8" fmla="*/ 95 w 191"/>
                  <a:gd name="T9" fmla="*/ 175 h 175"/>
                  <a:gd name="T10" fmla="*/ 191 w 191"/>
                  <a:gd name="T11" fmla="*/ 61 h 175"/>
                  <a:gd name="T12" fmla="*/ 104 w 191"/>
                  <a:gd name="T13" fmla="*/ 61 h 175"/>
                  <a:gd name="T14" fmla="*/ 104 w 191"/>
                  <a:gd name="T15" fmla="*/ 0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175">
                    <a:moveTo>
                      <a:pt x="104" y="0"/>
                    </a:moveTo>
                    <a:lnTo>
                      <a:pt x="83" y="0"/>
                    </a:lnTo>
                    <a:lnTo>
                      <a:pt x="83" y="61"/>
                    </a:lnTo>
                    <a:lnTo>
                      <a:pt x="0" y="61"/>
                    </a:lnTo>
                    <a:lnTo>
                      <a:pt x="95" y="175"/>
                    </a:lnTo>
                    <a:lnTo>
                      <a:pt x="191" y="61"/>
                    </a:lnTo>
                    <a:lnTo>
                      <a:pt x="104" y="61"/>
                    </a:lnTo>
                    <a:lnTo>
                      <a:pt x="104" y="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sp>
            <p:nvSpPr>
              <p:cNvPr id="35" name="Freeform 9"/>
              <p:cNvSpPr>
                <a:spLocks/>
              </p:cNvSpPr>
              <p:nvPr/>
            </p:nvSpPr>
            <p:spPr bwMode="auto">
              <a:xfrm>
                <a:off x="5077286" y="3599954"/>
                <a:ext cx="303213" cy="277813"/>
              </a:xfrm>
              <a:custGeom>
                <a:avLst/>
                <a:gdLst>
                  <a:gd name="T0" fmla="*/ 104 w 191"/>
                  <a:gd name="T1" fmla="*/ 0 h 175"/>
                  <a:gd name="T2" fmla="*/ 83 w 191"/>
                  <a:gd name="T3" fmla="*/ 0 h 175"/>
                  <a:gd name="T4" fmla="*/ 83 w 191"/>
                  <a:gd name="T5" fmla="*/ 61 h 175"/>
                  <a:gd name="T6" fmla="*/ 0 w 191"/>
                  <a:gd name="T7" fmla="*/ 61 h 175"/>
                  <a:gd name="T8" fmla="*/ 95 w 191"/>
                  <a:gd name="T9" fmla="*/ 175 h 175"/>
                  <a:gd name="T10" fmla="*/ 191 w 191"/>
                  <a:gd name="T11" fmla="*/ 61 h 175"/>
                  <a:gd name="T12" fmla="*/ 104 w 191"/>
                  <a:gd name="T13" fmla="*/ 61 h 175"/>
                  <a:gd name="T14" fmla="*/ 104 w 191"/>
                  <a:gd name="T15" fmla="*/ 0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175">
                    <a:moveTo>
                      <a:pt x="104" y="0"/>
                    </a:moveTo>
                    <a:lnTo>
                      <a:pt x="83" y="0"/>
                    </a:lnTo>
                    <a:lnTo>
                      <a:pt x="83" y="61"/>
                    </a:lnTo>
                    <a:lnTo>
                      <a:pt x="0" y="61"/>
                    </a:lnTo>
                    <a:lnTo>
                      <a:pt x="95" y="175"/>
                    </a:lnTo>
                    <a:lnTo>
                      <a:pt x="191" y="61"/>
                    </a:lnTo>
                    <a:lnTo>
                      <a:pt x="104" y="61"/>
                    </a:lnTo>
                    <a:lnTo>
                      <a:pt x="104" y="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grpSp>
        <p:grpSp>
          <p:nvGrpSpPr>
            <p:cNvPr id="4" name="Group 3"/>
            <p:cNvGrpSpPr/>
            <p:nvPr/>
          </p:nvGrpSpPr>
          <p:grpSpPr>
            <a:xfrm>
              <a:off x="2828926" y="1769270"/>
              <a:ext cx="3170238" cy="538417"/>
              <a:chOff x="3336924" y="2300288"/>
              <a:chExt cx="2347914" cy="538417"/>
            </a:xfrm>
          </p:grpSpPr>
          <p:sp>
            <p:nvSpPr>
              <p:cNvPr id="7190" name="Rectangle 22"/>
              <p:cNvSpPr>
                <a:spLocks noChangeArrowheads="1"/>
              </p:cNvSpPr>
              <p:nvPr/>
            </p:nvSpPr>
            <p:spPr bwMode="auto">
              <a:xfrm>
                <a:off x="3336925" y="2300288"/>
                <a:ext cx="2347913" cy="536575"/>
              </a:xfrm>
              <a:prstGeom prst="rect">
                <a:avLst/>
              </a:prstGeom>
              <a:solidFill>
                <a:srgbClr val="08A7EE"/>
              </a:solidFill>
              <a:ln w="9525" cap="flat" cmpd="sng" algn="ctr">
                <a:solidFill>
                  <a:srgbClr val="0195F9"/>
                </a:solid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200" dirty="0">
                  <a:solidFill>
                    <a:srgbClr val="000000"/>
                  </a:solidFill>
                </a:endParaRPr>
              </a:p>
            </p:txBody>
          </p:sp>
          <p:sp>
            <p:nvSpPr>
              <p:cNvPr id="25" name="Rectangle 22"/>
              <p:cNvSpPr>
                <a:spLocks noChangeArrowheads="1"/>
              </p:cNvSpPr>
              <p:nvPr/>
            </p:nvSpPr>
            <p:spPr bwMode="auto">
              <a:xfrm>
                <a:off x="3336924" y="2302130"/>
                <a:ext cx="2347913" cy="536575"/>
              </a:xfrm>
              <a:custGeom>
                <a:avLst/>
                <a:gdLst>
                  <a:gd name="connsiteX0" fmla="*/ 0 w 2347913"/>
                  <a:gd name="connsiteY0" fmla="*/ 0 h 536575"/>
                  <a:gd name="connsiteX1" fmla="*/ 2347913 w 2347913"/>
                  <a:gd name="connsiteY1" fmla="*/ 0 h 536575"/>
                  <a:gd name="connsiteX2" fmla="*/ 2347913 w 2347913"/>
                  <a:gd name="connsiteY2" fmla="*/ 536575 h 536575"/>
                  <a:gd name="connsiteX3" fmla="*/ 0 w 2347913"/>
                  <a:gd name="connsiteY3" fmla="*/ 536575 h 536575"/>
                  <a:gd name="connsiteX4" fmla="*/ 0 w 2347913"/>
                  <a:gd name="connsiteY4" fmla="*/ 0 h 536575"/>
                  <a:gd name="connsiteX0" fmla="*/ 0 w 2347913"/>
                  <a:gd name="connsiteY0" fmla="*/ 536575 h 536575"/>
                  <a:gd name="connsiteX1" fmla="*/ 2347913 w 2347913"/>
                  <a:gd name="connsiteY1" fmla="*/ 0 h 536575"/>
                  <a:gd name="connsiteX2" fmla="*/ 2347913 w 2347913"/>
                  <a:gd name="connsiteY2" fmla="*/ 536575 h 536575"/>
                  <a:gd name="connsiteX3" fmla="*/ 0 w 2347913"/>
                  <a:gd name="connsiteY3" fmla="*/ 536575 h 536575"/>
                </a:gdLst>
                <a:ahLst/>
                <a:cxnLst>
                  <a:cxn ang="0">
                    <a:pos x="connsiteX0" y="connsiteY0"/>
                  </a:cxn>
                  <a:cxn ang="0">
                    <a:pos x="connsiteX1" y="connsiteY1"/>
                  </a:cxn>
                  <a:cxn ang="0">
                    <a:pos x="connsiteX2" y="connsiteY2"/>
                  </a:cxn>
                  <a:cxn ang="0">
                    <a:pos x="connsiteX3" y="connsiteY3"/>
                  </a:cxn>
                </a:cxnLst>
                <a:rect l="l" t="t" r="r" b="b"/>
                <a:pathLst>
                  <a:path w="2347913" h="536575">
                    <a:moveTo>
                      <a:pt x="0" y="536575"/>
                    </a:moveTo>
                    <a:lnTo>
                      <a:pt x="2347913" y="0"/>
                    </a:lnTo>
                    <a:lnTo>
                      <a:pt x="2347913" y="536575"/>
                    </a:lnTo>
                    <a:lnTo>
                      <a:pt x="0" y="536575"/>
                    </a:lnTo>
                    <a:close/>
                  </a:path>
                </a:pathLst>
              </a:custGeom>
              <a:gradFill flip="none" rotWithShape="1">
                <a:gsLst>
                  <a:gs pos="0">
                    <a:srgbClr val="01315D">
                      <a:alpha val="29000"/>
                    </a:srgbClr>
                  </a:gs>
                  <a:gs pos="100000">
                    <a:schemeClr val="bg1">
                      <a:alpha val="0"/>
                    </a:schemeClr>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sz="1200" dirty="0">
                  <a:solidFill>
                    <a:srgbClr val="000000"/>
                  </a:solidFill>
                </a:endParaRPr>
              </a:p>
            </p:txBody>
          </p:sp>
        </p:grpSp>
        <p:grpSp>
          <p:nvGrpSpPr>
            <p:cNvPr id="5" name="Group 4"/>
            <p:cNvGrpSpPr/>
            <p:nvPr/>
          </p:nvGrpSpPr>
          <p:grpSpPr>
            <a:xfrm>
              <a:off x="2579686" y="2581384"/>
              <a:ext cx="3419477" cy="535674"/>
              <a:chOff x="2265361" y="3112402"/>
              <a:chExt cx="3419477" cy="535674"/>
            </a:xfrm>
          </p:grpSpPr>
          <p:sp>
            <p:nvSpPr>
              <p:cNvPr id="7192" name="Rectangle 24"/>
              <p:cNvSpPr>
                <a:spLocks noChangeArrowheads="1"/>
              </p:cNvSpPr>
              <p:nvPr/>
            </p:nvSpPr>
            <p:spPr bwMode="auto">
              <a:xfrm>
                <a:off x="2265361" y="3113088"/>
                <a:ext cx="3419477" cy="534988"/>
              </a:xfrm>
              <a:prstGeom prst="rect">
                <a:avLst/>
              </a:prstGeom>
              <a:solidFill>
                <a:srgbClr val="0560B3"/>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2400" dirty="0">
                  <a:solidFill>
                    <a:srgbClr val="000000"/>
                  </a:solidFill>
                </a:endParaRPr>
              </a:p>
            </p:txBody>
          </p:sp>
          <p:sp>
            <p:nvSpPr>
              <p:cNvPr id="26" name="Rectangle 24"/>
              <p:cNvSpPr>
                <a:spLocks noChangeArrowheads="1"/>
              </p:cNvSpPr>
              <p:nvPr/>
            </p:nvSpPr>
            <p:spPr bwMode="auto">
              <a:xfrm>
                <a:off x="2800349" y="3112402"/>
                <a:ext cx="2884488" cy="534988"/>
              </a:xfrm>
              <a:custGeom>
                <a:avLst/>
                <a:gdLst>
                  <a:gd name="connsiteX0" fmla="*/ 0 w 2884488"/>
                  <a:gd name="connsiteY0" fmla="*/ 0 h 534988"/>
                  <a:gd name="connsiteX1" fmla="*/ 2884488 w 2884488"/>
                  <a:gd name="connsiteY1" fmla="*/ 0 h 534988"/>
                  <a:gd name="connsiteX2" fmla="*/ 2884488 w 2884488"/>
                  <a:gd name="connsiteY2" fmla="*/ 534988 h 534988"/>
                  <a:gd name="connsiteX3" fmla="*/ 0 w 2884488"/>
                  <a:gd name="connsiteY3" fmla="*/ 534988 h 534988"/>
                  <a:gd name="connsiteX4" fmla="*/ 0 w 2884488"/>
                  <a:gd name="connsiteY4" fmla="*/ 0 h 534988"/>
                  <a:gd name="connsiteX0" fmla="*/ 0 w 2884488"/>
                  <a:gd name="connsiteY0" fmla="*/ 534988 h 534988"/>
                  <a:gd name="connsiteX1" fmla="*/ 2884488 w 2884488"/>
                  <a:gd name="connsiteY1" fmla="*/ 0 h 534988"/>
                  <a:gd name="connsiteX2" fmla="*/ 2884488 w 2884488"/>
                  <a:gd name="connsiteY2" fmla="*/ 534988 h 534988"/>
                  <a:gd name="connsiteX3" fmla="*/ 0 w 2884488"/>
                  <a:gd name="connsiteY3" fmla="*/ 534988 h 534988"/>
                </a:gdLst>
                <a:ahLst/>
                <a:cxnLst>
                  <a:cxn ang="0">
                    <a:pos x="connsiteX0" y="connsiteY0"/>
                  </a:cxn>
                  <a:cxn ang="0">
                    <a:pos x="connsiteX1" y="connsiteY1"/>
                  </a:cxn>
                  <a:cxn ang="0">
                    <a:pos x="connsiteX2" y="connsiteY2"/>
                  </a:cxn>
                  <a:cxn ang="0">
                    <a:pos x="connsiteX3" y="connsiteY3"/>
                  </a:cxn>
                </a:cxnLst>
                <a:rect l="l" t="t" r="r" b="b"/>
                <a:pathLst>
                  <a:path w="2884488" h="534988">
                    <a:moveTo>
                      <a:pt x="0" y="534988"/>
                    </a:moveTo>
                    <a:lnTo>
                      <a:pt x="2884488" y="0"/>
                    </a:lnTo>
                    <a:lnTo>
                      <a:pt x="2884488" y="534988"/>
                    </a:lnTo>
                    <a:lnTo>
                      <a:pt x="0" y="534988"/>
                    </a:lnTo>
                    <a:close/>
                  </a:path>
                </a:pathLst>
              </a:custGeom>
              <a:gradFill flip="none" rotWithShape="1">
                <a:gsLst>
                  <a:gs pos="0">
                    <a:srgbClr val="01315D">
                      <a:alpha val="29000"/>
                    </a:srgbClr>
                  </a:gs>
                  <a:gs pos="100000">
                    <a:schemeClr val="bg1">
                      <a:alpha val="0"/>
                    </a:schemeClr>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2" name="Group 11"/>
            <p:cNvGrpSpPr/>
            <p:nvPr/>
          </p:nvGrpSpPr>
          <p:grpSpPr>
            <a:xfrm>
              <a:off x="2043113" y="3286414"/>
              <a:ext cx="3956049" cy="536576"/>
              <a:chOff x="2265362" y="3927474"/>
              <a:chExt cx="3419476" cy="536576"/>
            </a:xfrm>
          </p:grpSpPr>
          <p:sp>
            <p:nvSpPr>
              <p:cNvPr id="7194" name="Rectangle 26"/>
              <p:cNvSpPr>
                <a:spLocks noChangeArrowheads="1"/>
              </p:cNvSpPr>
              <p:nvPr/>
            </p:nvSpPr>
            <p:spPr bwMode="auto">
              <a:xfrm>
                <a:off x="2265363" y="3927475"/>
                <a:ext cx="3419475" cy="536575"/>
              </a:xfrm>
              <a:prstGeom prst="rect">
                <a:avLst/>
              </a:prstGeom>
              <a:solidFill>
                <a:srgbClr val="093667"/>
              </a:solidFill>
              <a:ln w="9525" cap="flat" cmpd="sng" algn="ctr">
                <a:solidFill>
                  <a:srgbClr val="013253"/>
                </a:solid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2400" dirty="0">
                  <a:solidFill>
                    <a:srgbClr val="000000"/>
                  </a:solidFill>
                </a:endParaRPr>
              </a:p>
            </p:txBody>
          </p:sp>
          <p:sp>
            <p:nvSpPr>
              <p:cNvPr id="27" name="Rectangle 26"/>
              <p:cNvSpPr>
                <a:spLocks noChangeArrowheads="1"/>
              </p:cNvSpPr>
              <p:nvPr/>
            </p:nvSpPr>
            <p:spPr bwMode="auto">
              <a:xfrm>
                <a:off x="2265362" y="3927474"/>
                <a:ext cx="3419475" cy="536575"/>
              </a:xfrm>
              <a:custGeom>
                <a:avLst/>
                <a:gdLst>
                  <a:gd name="connsiteX0" fmla="*/ 0 w 3419475"/>
                  <a:gd name="connsiteY0" fmla="*/ 0 h 536575"/>
                  <a:gd name="connsiteX1" fmla="*/ 3419475 w 3419475"/>
                  <a:gd name="connsiteY1" fmla="*/ 0 h 536575"/>
                  <a:gd name="connsiteX2" fmla="*/ 3419475 w 3419475"/>
                  <a:gd name="connsiteY2" fmla="*/ 536575 h 536575"/>
                  <a:gd name="connsiteX3" fmla="*/ 0 w 3419475"/>
                  <a:gd name="connsiteY3" fmla="*/ 536575 h 536575"/>
                  <a:gd name="connsiteX4" fmla="*/ 0 w 3419475"/>
                  <a:gd name="connsiteY4" fmla="*/ 0 h 536575"/>
                  <a:gd name="connsiteX0" fmla="*/ 0 w 3419475"/>
                  <a:gd name="connsiteY0" fmla="*/ 536575 h 536575"/>
                  <a:gd name="connsiteX1" fmla="*/ 3419475 w 3419475"/>
                  <a:gd name="connsiteY1" fmla="*/ 0 h 536575"/>
                  <a:gd name="connsiteX2" fmla="*/ 3419475 w 3419475"/>
                  <a:gd name="connsiteY2" fmla="*/ 536575 h 536575"/>
                  <a:gd name="connsiteX3" fmla="*/ 0 w 3419475"/>
                  <a:gd name="connsiteY3" fmla="*/ 536575 h 536575"/>
                </a:gdLst>
                <a:ahLst/>
                <a:cxnLst>
                  <a:cxn ang="0">
                    <a:pos x="connsiteX0" y="connsiteY0"/>
                  </a:cxn>
                  <a:cxn ang="0">
                    <a:pos x="connsiteX1" y="connsiteY1"/>
                  </a:cxn>
                  <a:cxn ang="0">
                    <a:pos x="connsiteX2" y="connsiteY2"/>
                  </a:cxn>
                  <a:cxn ang="0">
                    <a:pos x="connsiteX3" y="connsiteY3"/>
                  </a:cxn>
                </a:cxnLst>
                <a:rect l="l" t="t" r="r" b="b"/>
                <a:pathLst>
                  <a:path w="3419475" h="536575">
                    <a:moveTo>
                      <a:pt x="0" y="536575"/>
                    </a:moveTo>
                    <a:lnTo>
                      <a:pt x="3419475" y="0"/>
                    </a:lnTo>
                    <a:lnTo>
                      <a:pt x="3419475" y="536575"/>
                    </a:lnTo>
                    <a:lnTo>
                      <a:pt x="0" y="536575"/>
                    </a:lnTo>
                    <a:close/>
                  </a:path>
                </a:pathLst>
              </a:custGeom>
              <a:gradFill flip="none" rotWithShape="1">
                <a:gsLst>
                  <a:gs pos="0">
                    <a:srgbClr val="000C16">
                      <a:alpha val="34902"/>
                    </a:srgbClr>
                  </a:gs>
                  <a:gs pos="100000">
                    <a:schemeClr val="bg1">
                      <a:alpha val="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3" name="Group 12"/>
            <p:cNvGrpSpPr/>
            <p:nvPr/>
          </p:nvGrpSpPr>
          <p:grpSpPr>
            <a:xfrm>
              <a:off x="1508126" y="4209257"/>
              <a:ext cx="4491038" cy="534988"/>
              <a:chOff x="1728787" y="4740275"/>
              <a:chExt cx="3956051" cy="534988"/>
            </a:xfrm>
          </p:grpSpPr>
          <p:sp>
            <p:nvSpPr>
              <p:cNvPr id="7196" name="Rectangle 28"/>
              <p:cNvSpPr>
                <a:spLocks noChangeArrowheads="1"/>
              </p:cNvSpPr>
              <p:nvPr/>
            </p:nvSpPr>
            <p:spPr bwMode="auto">
              <a:xfrm>
                <a:off x="1728788" y="4740275"/>
                <a:ext cx="3956050" cy="534988"/>
              </a:xfrm>
              <a:prstGeom prst="rect">
                <a:avLst/>
              </a:prstGeom>
              <a:solidFill>
                <a:srgbClr val="025663"/>
              </a:solidFill>
              <a:ln w="9525" cap="flat" cmpd="sng" algn="ctr">
                <a:solidFill>
                  <a:srgbClr val="034543"/>
                </a:solid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2400" dirty="0">
                  <a:solidFill>
                    <a:srgbClr val="000000"/>
                  </a:solidFill>
                </a:endParaRPr>
              </a:p>
            </p:txBody>
          </p:sp>
          <p:sp>
            <p:nvSpPr>
              <p:cNvPr id="28" name="Rectangle 28"/>
              <p:cNvSpPr>
                <a:spLocks noChangeArrowheads="1"/>
              </p:cNvSpPr>
              <p:nvPr/>
            </p:nvSpPr>
            <p:spPr bwMode="auto">
              <a:xfrm>
                <a:off x="1728787" y="4740275"/>
                <a:ext cx="3956050" cy="534988"/>
              </a:xfrm>
              <a:custGeom>
                <a:avLst/>
                <a:gdLst>
                  <a:gd name="connsiteX0" fmla="*/ 0 w 3956050"/>
                  <a:gd name="connsiteY0" fmla="*/ 0 h 534988"/>
                  <a:gd name="connsiteX1" fmla="*/ 3956050 w 3956050"/>
                  <a:gd name="connsiteY1" fmla="*/ 0 h 534988"/>
                  <a:gd name="connsiteX2" fmla="*/ 3956050 w 3956050"/>
                  <a:gd name="connsiteY2" fmla="*/ 534988 h 534988"/>
                  <a:gd name="connsiteX3" fmla="*/ 0 w 3956050"/>
                  <a:gd name="connsiteY3" fmla="*/ 534988 h 534988"/>
                  <a:gd name="connsiteX4" fmla="*/ 0 w 3956050"/>
                  <a:gd name="connsiteY4" fmla="*/ 0 h 534988"/>
                  <a:gd name="connsiteX0" fmla="*/ 0 w 3956050"/>
                  <a:gd name="connsiteY0" fmla="*/ 534988 h 534988"/>
                  <a:gd name="connsiteX1" fmla="*/ 3956050 w 3956050"/>
                  <a:gd name="connsiteY1" fmla="*/ 0 h 534988"/>
                  <a:gd name="connsiteX2" fmla="*/ 3956050 w 3956050"/>
                  <a:gd name="connsiteY2" fmla="*/ 534988 h 534988"/>
                  <a:gd name="connsiteX3" fmla="*/ 0 w 3956050"/>
                  <a:gd name="connsiteY3" fmla="*/ 534988 h 534988"/>
                </a:gdLst>
                <a:ahLst/>
                <a:cxnLst>
                  <a:cxn ang="0">
                    <a:pos x="connsiteX0" y="connsiteY0"/>
                  </a:cxn>
                  <a:cxn ang="0">
                    <a:pos x="connsiteX1" y="connsiteY1"/>
                  </a:cxn>
                  <a:cxn ang="0">
                    <a:pos x="connsiteX2" y="connsiteY2"/>
                  </a:cxn>
                  <a:cxn ang="0">
                    <a:pos x="connsiteX3" y="connsiteY3"/>
                  </a:cxn>
                </a:cxnLst>
                <a:rect l="l" t="t" r="r" b="b"/>
                <a:pathLst>
                  <a:path w="3956050" h="534988">
                    <a:moveTo>
                      <a:pt x="0" y="534988"/>
                    </a:moveTo>
                    <a:lnTo>
                      <a:pt x="3956050" y="0"/>
                    </a:lnTo>
                    <a:lnTo>
                      <a:pt x="3956050" y="534988"/>
                    </a:lnTo>
                    <a:lnTo>
                      <a:pt x="0" y="534988"/>
                    </a:lnTo>
                    <a:close/>
                  </a:path>
                </a:pathLst>
              </a:custGeom>
              <a:gradFill flip="none" rotWithShape="1">
                <a:gsLst>
                  <a:gs pos="0">
                    <a:srgbClr val="01315D">
                      <a:alpha val="29000"/>
                    </a:srgbClr>
                  </a:gs>
                  <a:gs pos="100000">
                    <a:schemeClr val="bg1">
                      <a:alpha val="0"/>
                    </a:schemeClr>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4" name="Group 13"/>
            <p:cNvGrpSpPr/>
            <p:nvPr/>
          </p:nvGrpSpPr>
          <p:grpSpPr>
            <a:xfrm>
              <a:off x="1076326" y="5023645"/>
              <a:ext cx="4922838" cy="538955"/>
              <a:chOff x="1193799" y="5554663"/>
              <a:chExt cx="4491039" cy="538955"/>
            </a:xfrm>
          </p:grpSpPr>
          <p:sp>
            <p:nvSpPr>
              <p:cNvPr id="7197" name="Rectangle 29"/>
              <p:cNvSpPr>
                <a:spLocks noChangeArrowheads="1"/>
              </p:cNvSpPr>
              <p:nvPr/>
            </p:nvSpPr>
            <p:spPr bwMode="auto">
              <a:xfrm>
                <a:off x="1193800" y="5554663"/>
                <a:ext cx="4491038" cy="536575"/>
              </a:xfrm>
              <a:prstGeom prst="rect">
                <a:avLst/>
              </a:prstGeom>
              <a:solidFill>
                <a:srgbClr val="0199A1"/>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2400" b="1" dirty="0">
                  <a:solidFill>
                    <a:srgbClr val="000000"/>
                  </a:solidFill>
                </a:endParaRPr>
              </a:p>
            </p:txBody>
          </p:sp>
          <p:sp>
            <p:nvSpPr>
              <p:cNvPr id="29" name="Rectangle 29"/>
              <p:cNvSpPr>
                <a:spLocks noChangeArrowheads="1"/>
              </p:cNvSpPr>
              <p:nvPr/>
            </p:nvSpPr>
            <p:spPr bwMode="auto">
              <a:xfrm>
                <a:off x="1193799" y="5557043"/>
                <a:ext cx="4491038" cy="536575"/>
              </a:xfrm>
              <a:custGeom>
                <a:avLst/>
                <a:gdLst>
                  <a:gd name="connsiteX0" fmla="*/ 0 w 4491038"/>
                  <a:gd name="connsiteY0" fmla="*/ 0 h 536575"/>
                  <a:gd name="connsiteX1" fmla="*/ 4491038 w 4491038"/>
                  <a:gd name="connsiteY1" fmla="*/ 0 h 536575"/>
                  <a:gd name="connsiteX2" fmla="*/ 4491038 w 4491038"/>
                  <a:gd name="connsiteY2" fmla="*/ 536575 h 536575"/>
                  <a:gd name="connsiteX3" fmla="*/ 0 w 4491038"/>
                  <a:gd name="connsiteY3" fmla="*/ 536575 h 536575"/>
                  <a:gd name="connsiteX4" fmla="*/ 0 w 4491038"/>
                  <a:gd name="connsiteY4" fmla="*/ 0 h 536575"/>
                  <a:gd name="connsiteX0" fmla="*/ 0 w 4491038"/>
                  <a:gd name="connsiteY0" fmla="*/ 536575 h 536575"/>
                  <a:gd name="connsiteX1" fmla="*/ 4491038 w 4491038"/>
                  <a:gd name="connsiteY1" fmla="*/ 0 h 536575"/>
                  <a:gd name="connsiteX2" fmla="*/ 4491038 w 4491038"/>
                  <a:gd name="connsiteY2" fmla="*/ 536575 h 536575"/>
                  <a:gd name="connsiteX3" fmla="*/ 0 w 4491038"/>
                  <a:gd name="connsiteY3" fmla="*/ 536575 h 536575"/>
                </a:gdLst>
                <a:ahLst/>
                <a:cxnLst>
                  <a:cxn ang="0">
                    <a:pos x="connsiteX0" y="connsiteY0"/>
                  </a:cxn>
                  <a:cxn ang="0">
                    <a:pos x="connsiteX1" y="connsiteY1"/>
                  </a:cxn>
                  <a:cxn ang="0">
                    <a:pos x="connsiteX2" y="connsiteY2"/>
                  </a:cxn>
                  <a:cxn ang="0">
                    <a:pos x="connsiteX3" y="connsiteY3"/>
                  </a:cxn>
                </a:cxnLst>
                <a:rect l="l" t="t" r="r" b="b"/>
                <a:pathLst>
                  <a:path w="4491038" h="536575">
                    <a:moveTo>
                      <a:pt x="0" y="536575"/>
                    </a:moveTo>
                    <a:lnTo>
                      <a:pt x="4491038" y="0"/>
                    </a:lnTo>
                    <a:lnTo>
                      <a:pt x="4491038" y="536575"/>
                    </a:lnTo>
                    <a:lnTo>
                      <a:pt x="0" y="536575"/>
                    </a:lnTo>
                    <a:close/>
                  </a:path>
                </a:pathLst>
              </a:custGeom>
              <a:gradFill flip="none" rotWithShape="1">
                <a:gsLst>
                  <a:gs pos="0">
                    <a:srgbClr val="01315D">
                      <a:alpha val="29000"/>
                    </a:srgbClr>
                  </a:gs>
                  <a:gs pos="100000">
                    <a:schemeClr val="bg1">
                      <a:alpha val="0"/>
                    </a:schemeClr>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b="1" dirty="0">
                  <a:solidFill>
                    <a:srgbClr val="000000"/>
                  </a:solidFill>
                </a:endParaRPr>
              </a:p>
            </p:txBody>
          </p:sp>
        </p:grpSp>
        <p:sp>
          <p:nvSpPr>
            <p:cNvPr id="16" name="Rectangle 29"/>
            <p:cNvSpPr>
              <a:spLocks noChangeArrowheads="1"/>
            </p:cNvSpPr>
            <p:nvPr/>
          </p:nvSpPr>
          <p:spPr bwMode="auto">
            <a:xfrm>
              <a:off x="1697009" y="5142748"/>
              <a:ext cx="4132552" cy="298368"/>
            </a:xfrm>
            <a:prstGeom prst="rect">
              <a:avLst/>
            </a:prstGeom>
            <a:noFill/>
            <a:ln w="9525" cap="flat" cmpd="sng" algn="ctr">
              <a:no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spAutoFit/>
            </a:bodyPr>
            <a:lstStyle/>
            <a:p>
              <a:pPr algn="ctr" defTabSz="814388" eaLnBrk="0" fontAlgn="base" hangingPunct="0">
                <a:spcBef>
                  <a:spcPct val="0"/>
                </a:spcBef>
                <a:spcAft>
                  <a:spcPct val="0"/>
                </a:spcAft>
              </a:pPr>
              <a:r>
                <a:rPr lang="en-US" sz="2000" b="1" dirty="0" smtClean="0">
                  <a:solidFill>
                    <a:srgbClr val="FFFFFF"/>
                  </a:solidFill>
                  <a:latin typeface="Tw Cen MT" panose="020B0602020104020603" pitchFamily="34" charset="0"/>
                </a:rPr>
                <a:t>Analyze</a:t>
              </a:r>
              <a:endParaRPr lang="en-US" sz="2000" b="1" dirty="0">
                <a:solidFill>
                  <a:srgbClr val="FFFFFF"/>
                </a:solidFill>
                <a:latin typeface="Tw Cen MT" panose="020B0602020104020603" pitchFamily="34" charset="0"/>
              </a:endParaRPr>
            </a:p>
          </p:txBody>
        </p:sp>
        <p:sp>
          <p:nvSpPr>
            <p:cNvPr id="17" name="Rectangle 28"/>
            <p:cNvSpPr>
              <a:spLocks noChangeArrowheads="1"/>
            </p:cNvSpPr>
            <p:nvPr/>
          </p:nvSpPr>
          <p:spPr bwMode="auto">
            <a:xfrm>
              <a:off x="1875023" y="4327567"/>
              <a:ext cx="3620902" cy="298368"/>
            </a:xfrm>
            <a:prstGeom prst="rect">
              <a:avLst/>
            </a:prstGeom>
            <a:noFill/>
            <a:ln w="9525" cap="flat" cmpd="sng" algn="ctr">
              <a:no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spAutoFit/>
            </a:bodyPr>
            <a:lstStyle/>
            <a:p>
              <a:pPr algn="ctr" defTabSz="814388" eaLnBrk="0" fontAlgn="base" hangingPunct="0">
                <a:spcBef>
                  <a:spcPct val="0"/>
                </a:spcBef>
                <a:spcAft>
                  <a:spcPct val="0"/>
                </a:spcAft>
              </a:pPr>
              <a:r>
                <a:rPr lang="en-US" sz="2000" b="1" dirty="0" smtClean="0">
                  <a:solidFill>
                    <a:srgbClr val="FFFFFF"/>
                  </a:solidFill>
                  <a:latin typeface="Tw Cen MT" panose="020B0602020104020603" pitchFamily="34" charset="0"/>
                </a:rPr>
                <a:t>Interviews: Two Sprit Youth</a:t>
              </a:r>
              <a:endParaRPr lang="en-US" sz="2000" b="1" dirty="0">
                <a:solidFill>
                  <a:srgbClr val="FFFFFF"/>
                </a:solidFill>
                <a:latin typeface="Tw Cen MT" panose="020B0602020104020603" pitchFamily="34" charset="0"/>
              </a:endParaRPr>
            </a:p>
          </p:txBody>
        </p:sp>
        <p:sp>
          <p:nvSpPr>
            <p:cNvPr id="18" name="Rectangle 26"/>
            <p:cNvSpPr>
              <a:spLocks noChangeArrowheads="1"/>
            </p:cNvSpPr>
            <p:nvPr/>
          </p:nvSpPr>
          <p:spPr bwMode="auto">
            <a:xfrm>
              <a:off x="3209925" y="3430559"/>
              <a:ext cx="3148610" cy="300013"/>
            </a:xfrm>
            <a:prstGeom prst="rect">
              <a:avLst/>
            </a:prstGeom>
            <a:noFill/>
            <a:ln w="9525" cap="flat" cmpd="sng" algn="ctr">
              <a:no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spAutoFit/>
            </a:bodyPr>
            <a:lstStyle/>
            <a:p>
              <a:pPr defTabSz="814388" eaLnBrk="0" fontAlgn="base" hangingPunct="0">
                <a:spcBef>
                  <a:spcPct val="0"/>
                </a:spcBef>
                <a:spcAft>
                  <a:spcPct val="0"/>
                </a:spcAft>
              </a:pPr>
              <a:r>
                <a:rPr lang="en-US" sz="2000" b="1" dirty="0" smtClean="0">
                  <a:solidFill>
                    <a:srgbClr val="FFFFFF"/>
                  </a:solidFill>
                  <a:latin typeface="Tw Cen MT" panose="020B0602020104020603" pitchFamily="34" charset="0"/>
                </a:rPr>
                <a:t>Interviews: Clinic Staff</a:t>
              </a:r>
              <a:endParaRPr lang="en-US" sz="2000" b="1" dirty="0">
                <a:solidFill>
                  <a:srgbClr val="FFFFFF"/>
                </a:solidFill>
              </a:endParaRPr>
            </a:p>
          </p:txBody>
        </p:sp>
        <p:sp>
          <p:nvSpPr>
            <p:cNvPr id="19" name="Rectangle 24"/>
            <p:cNvSpPr>
              <a:spLocks noChangeArrowheads="1"/>
            </p:cNvSpPr>
            <p:nvPr/>
          </p:nvSpPr>
          <p:spPr bwMode="auto">
            <a:xfrm>
              <a:off x="2579687" y="2699556"/>
              <a:ext cx="3381039" cy="300013"/>
            </a:xfrm>
            <a:prstGeom prst="rect">
              <a:avLst/>
            </a:prstGeom>
            <a:noFill/>
            <a:ln w="9525" cap="flat" cmpd="sng" algn="ctr">
              <a:no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spAutoFit/>
            </a:bodyPr>
            <a:lstStyle/>
            <a:p>
              <a:pPr algn="ctr" defTabSz="814388" eaLnBrk="0" fontAlgn="base" hangingPunct="0">
                <a:spcBef>
                  <a:spcPct val="0"/>
                </a:spcBef>
                <a:spcAft>
                  <a:spcPct val="0"/>
                </a:spcAft>
              </a:pPr>
              <a:r>
                <a:rPr lang="en-US" sz="2000" b="1" dirty="0" smtClean="0">
                  <a:solidFill>
                    <a:srgbClr val="FFFFFF"/>
                  </a:solidFill>
                  <a:latin typeface="Tw Cen MT" panose="020B0602020104020603" pitchFamily="34" charset="0"/>
                </a:rPr>
                <a:t>Focus Groups: AI Teens and Young Adults</a:t>
              </a:r>
              <a:endParaRPr lang="en-US" sz="2000" b="1" dirty="0">
                <a:solidFill>
                  <a:srgbClr val="FFFFFF"/>
                </a:solidFill>
                <a:latin typeface="Tw Cen MT" panose="020B0602020104020603" pitchFamily="34" charset="0"/>
              </a:endParaRPr>
            </a:p>
          </p:txBody>
        </p:sp>
        <p:sp>
          <p:nvSpPr>
            <p:cNvPr id="20" name="Rectangle 22"/>
            <p:cNvSpPr>
              <a:spLocks noChangeArrowheads="1"/>
            </p:cNvSpPr>
            <p:nvPr/>
          </p:nvSpPr>
          <p:spPr bwMode="auto">
            <a:xfrm>
              <a:off x="2828927" y="1766731"/>
              <a:ext cx="3131799" cy="536350"/>
            </a:xfrm>
            <a:prstGeom prst="rect">
              <a:avLst/>
            </a:prstGeom>
            <a:noFill/>
            <a:ln w="9525" cap="flat" cmpd="sng" algn="ctr">
              <a:no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spAutoFit/>
            </a:bodyPr>
            <a:lstStyle/>
            <a:p>
              <a:pPr algn="ctr" defTabSz="814388" eaLnBrk="0" fontAlgn="base" hangingPunct="0">
                <a:spcBef>
                  <a:spcPct val="0"/>
                </a:spcBef>
                <a:spcAft>
                  <a:spcPct val="0"/>
                </a:spcAft>
              </a:pPr>
              <a:r>
                <a:rPr lang="en-US" sz="2000" b="1" dirty="0" smtClean="0">
                  <a:solidFill>
                    <a:srgbClr val="FFFFFF"/>
                  </a:solidFill>
                  <a:latin typeface="Tw Cen MT" panose="020B0602020104020603" pitchFamily="34" charset="0"/>
                </a:rPr>
                <a:t>Background, Social/Cultural          Norms &amp; Knowledge</a:t>
              </a:r>
              <a:endParaRPr lang="en-US" sz="2000" b="1" dirty="0">
                <a:solidFill>
                  <a:srgbClr val="FFFFFF"/>
                </a:solidFill>
                <a:latin typeface="Tw Cen MT" panose="020B0602020104020603" pitchFamily="34" charset="0"/>
              </a:endParaRPr>
            </a:p>
          </p:txBody>
        </p:sp>
      </p:grpSp>
    </p:spTree>
    <p:extLst>
      <p:ext uri="{BB962C8B-B14F-4D97-AF65-F5344CB8AC3E}">
        <p14:creationId xmlns:p14="http://schemas.microsoft.com/office/powerpoint/2010/main" val="1639789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0" y="228600"/>
            <a:ext cx="9144000" cy="990600"/>
          </a:xfrm>
        </p:spPr>
        <p:txBody>
          <a:bodyPr>
            <a:normAutofit/>
          </a:bodyPr>
          <a:lstStyle/>
          <a:p>
            <a:pPr algn="ctr"/>
            <a:r>
              <a:rPr lang="en-US" sz="3600" dirty="0"/>
              <a:t>Changes to Improve Cultural Appropriateness</a:t>
            </a:r>
            <a:endParaRPr lang="en-US" sz="3600" dirty="0" smtClean="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1442898057"/>
              </p:ext>
            </p:extLst>
          </p:nvPr>
        </p:nvGraphicFramePr>
        <p:xfrm>
          <a:off x="228600" y="1676401"/>
          <a:ext cx="8763000" cy="4829450"/>
        </p:xfrm>
        <a:graphic>
          <a:graphicData uri="http://schemas.openxmlformats.org/drawingml/2006/table">
            <a:tbl>
              <a:tblPr firstRow="1" bandRow="1">
                <a:tableStyleId>{5C22544A-7EE6-4342-B048-85BDC9FD1C3A}</a:tableStyleId>
              </a:tblPr>
              <a:tblGrid>
                <a:gridCol w="2209800"/>
                <a:gridCol w="3505200"/>
                <a:gridCol w="3048000"/>
              </a:tblGrid>
              <a:tr h="366778">
                <a:tc>
                  <a:txBody>
                    <a:bodyPr/>
                    <a:lstStyle/>
                    <a:p>
                      <a:pPr marL="0" marR="0" algn="ctr">
                        <a:lnSpc>
                          <a:spcPct val="115000"/>
                        </a:lnSpc>
                        <a:spcBef>
                          <a:spcPts val="0"/>
                        </a:spcBef>
                        <a:spcAft>
                          <a:spcPts val="0"/>
                        </a:spcAft>
                      </a:pPr>
                      <a:r>
                        <a:rPr lang="en-US" sz="2400" b="1" dirty="0">
                          <a:solidFill>
                            <a:schemeClr val="bg1"/>
                          </a:solidFill>
                          <a:effectLst/>
                          <a:latin typeface="Times New Roman"/>
                          <a:ea typeface="Times New Roman"/>
                          <a:cs typeface="Times New Roman"/>
                        </a:rPr>
                        <a:t>Original</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solidFill>
                            <a:schemeClr val="bg1"/>
                          </a:solidFill>
                          <a:effectLst/>
                          <a:latin typeface="Times New Roman"/>
                          <a:ea typeface="Times New Roman"/>
                          <a:cs typeface="Times New Roman"/>
                        </a:rPr>
                        <a:t>Native VOICES</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solidFill>
                            <a:schemeClr val="bg1"/>
                          </a:solidFill>
                          <a:effectLst/>
                          <a:latin typeface="Times New Roman"/>
                          <a:ea typeface="Times New Roman"/>
                          <a:cs typeface="Times New Roman"/>
                        </a:rPr>
                        <a:t>Youth Rationale</a:t>
                      </a:r>
                      <a:endParaRPr lang="en-US" sz="2000" dirty="0">
                        <a:solidFill>
                          <a:schemeClr val="bg1"/>
                        </a:solidFill>
                        <a:effectLst/>
                        <a:latin typeface="Calibri"/>
                        <a:ea typeface="Calibri"/>
                        <a:cs typeface="Times New Roman"/>
                      </a:endParaRPr>
                    </a:p>
                  </a:txBody>
                  <a:tcPr marL="68580" marR="68580" marT="0" marB="0"/>
                </a:tc>
              </a:tr>
              <a:tr h="1255775">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Major scene locations include a bar, upscale restaurant, pharmacy, and a hair salon. </a:t>
                      </a:r>
                      <a:endParaRPr lang="en-US" sz="1600" kern="1000" baseline="0" dirty="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b="1" kern="1000" baseline="0" dirty="0">
                          <a:solidFill>
                            <a:srgbClr val="000000"/>
                          </a:solidFill>
                          <a:effectLst/>
                          <a:latin typeface="+mn-lt"/>
                          <a:ea typeface="Calibri"/>
                          <a:cs typeface="Times New Roman"/>
                        </a:rPr>
                        <a:t>Major scene locations include a basketball court, private homes, and a supermarket.  </a:t>
                      </a:r>
                      <a:endParaRPr lang="en-US" sz="1600" b="1" kern="1000" baseline="0" dirty="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b="1" kern="1000" baseline="0" dirty="0">
                          <a:solidFill>
                            <a:srgbClr val="000000"/>
                          </a:solidFill>
                          <a:effectLst/>
                          <a:latin typeface="+mn-lt"/>
                          <a:ea typeface="Calibri"/>
                          <a:cs typeface="Times New Roman"/>
                        </a:rPr>
                        <a:t>Scene locations need to better reflect the spaces occupied by Native youth. </a:t>
                      </a:r>
                      <a:endParaRPr lang="en-US" sz="1600" b="1" kern="1000" baseline="0" dirty="0">
                        <a:effectLst/>
                        <a:latin typeface="+mn-lt"/>
                        <a:ea typeface="Calibri"/>
                        <a:cs typeface="Times New Roman"/>
                      </a:endParaRPr>
                    </a:p>
                  </a:txBody>
                  <a:tcPr marL="68580" marR="68580" marT="0" marB="0" anchor="ctr"/>
                </a:tc>
              </a:tr>
              <a:tr h="1219200">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Discussions about STDs and safer sex occur in public spaces. </a:t>
                      </a:r>
                      <a:endParaRPr lang="en-US" sz="1600" kern="1000" baseline="0" dirty="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kern="1000" baseline="0">
                          <a:solidFill>
                            <a:srgbClr val="000000"/>
                          </a:solidFill>
                          <a:effectLst/>
                          <a:latin typeface="+mn-lt"/>
                          <a:ea typeface="Calibri"/>
                          <a:cs typeface="Times New Roman"/>
                        </a:rPr>
                        <a:t>Discussions about STDs and safer sex occur in private spaces or public spaces where characters are alone. </a:t>
                      </a:r>
                      <a:endParaRPr lang="en-US" sz="1600" kern="1000" baseline="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de-DE" sz="1800" kern="1000" baseline="0" dirty="0">
                          <a:solidFill>
                            <a:srgbClr val="000000"/>
                          </a:solidFill>
                          <a:effectLst/>
                          <a:latin typeface="+mn-lt"/>
                          <a:ea typeface="Calibri"/>
                          <a:cs typeface="Times New Roman"/>
                        </a:rPr>
                        <a:t>It would be “awkward“ to have this conversation about sex in public where others might overhear you.   </a:t>
                      </a:r>
                      <a:endParaRPr lang="en-US" sz="1600" kern="1000" baseline="0" dirty="0">
                        <a:effectLst/>
                        <a:latin typeface="+mn-lt"/>
                        <a:ea typeface="Calibri"/>
                        <a:cs typeface="Times New Roman"/>
                      </a:endParaRPr>
                    </a:p>
                  </a:txBody>
                  <a:tcPr marL="68580" marR="68580" marT="0" marB="0" anchor="ctr"/>
                </a:tc>
              </a:tr>
              <a:tr h="685800">
                <a:tc>
                  <a:txBody>
                    <a:bodyPr/>
                    <a:lstStyle/>
                    <a:p>
                      <a:pPr marL="0" marR="0">
                        <a:lnSpc>
                          <a:spcPct val="100000"/>
                        </a:lnSpc>
                        <a:spcBef>
                          <a:spcPts val="0"/>
                        </a:spcBef>
                        <a:spcAft>
                          <a:spcPts val="0"/>
                        </a:spcAft>
                      </a:pPr>
                      <a:r>
                        <a:rPr lang="en-US" sz="1800" kern="1000" baseline="0">
                          <a:solidFill>
                            <a:srgbClr val="000000"/>
                          </a:solidFill>
                          <a:effectLst/>
                          <a:latin typeface="+mn-lt"/>
                          <a:ea typeface="Calibri"/>
                          <a:cs typeface="Times New Roman"/>
                        </a:rPr>
                        <a:t>Promotion of condoms as a safer sex tool. </a:t>
                      </a:r>
                      <a:endParaRPr lang="en-US" sz="1600" kern="1000" baseline="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kern="1000" baseline="0">
                          <a:solidFill>
                            <a:srgbClr val="000000"/>
                          </a:solidFill>
                          <a:effectLst/>
                          <a:latin typeface="+mn-lt"/>
                          <a:ea typeface="Calibri"/>
                          <a:cs typeface="Times New Roman"/>
                        </a:rPr>
                        <a:t>Promotion of both condoms </a:t>
                      </a:r>
                      <a:r>
                        <a:rPr lang="en-US" sz="1800" u="sng" kern="1000" baseline="0">
                          <a:solidFill>
                            <a:srgbClr val="000000"/>
                          </a:solidFill>
                          <a:effectLst/>
                          <a:latin typeface="+mn-lt"/>
                          <a:ea typeface="Calibri"/>
                          <a:cs typeface="Times New Roman"/>
                        </a:rPr>
                        <a:t>and</a:t>
                      </a:r>
                      <a:r>
                        <a:rPr lang="en-US" sz="1800" kern="1000" baseline="0">
                          <a:solidFill>
                            <a:srgbClr val="000000"/>
                          </a:solidFill>
                          <a:effectLst/>
                          <a:latin typeface="+mn-lt"/>
                          <a:ea typeface="Calibri"/>
                          <a:cs typeface="Times New Roman"/>
                        </a:rPr>
                        <a:t> dental dams as safer sex tools. </a:t>
                      </a:r>
                      <a:endParaRPr lang="en-US" sz="1600" kern="1000" baseline="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Needed to better meet the sexual health needs of youth.</a:t>
                      </a:r>
                      <a:endParaRPr lang="en-US" sz="1600" kern="1000" baseline="0" dirty="0">
                        <a:effectLst/>
                        <a:latin typeface="+mn-lt"/>
                        <a:ea typeface="Calibri"/>
                        <a:cs typeface="Times New Roman"/>
                      </a:endParaRPr>
                    </a:p>
                  </a:txBody>
                  <a:tcPr marL="68580" marR="68580" marT="0" marB="0" anchor="ctr"/>
                </a:tc>
              </a:tr>
              <a:tr h="1248051">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Characters openly discuss the pleasure of sex.</a:t>
                      </a:r>
                      <a:endParaRPr lang="en-US" sz="1600" kern="1000" baseline="0" dirty="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kern="1000" baseline="0">
                          <a:solidFill>
                            <a:srgbClr val="000000"/>
                          </a:solidFill>
                          <a:effectLst/>
                          <a:latin typeface="+mn-lt"/>
                          <a:ea typeface="Calibri"/>
                          <a:cs typeface="Times New Roman"/>
                        </a:rPr>
                        <a:t>Specific lines regarding sexual pleasure were removed and conversations were softened regarding sexual desire.</a:t>
                      </a:r>
                      <a:endParaRPr lang="en-US" sz="1600" kern="1000" baseline="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Men and women discussing the pleasure of sex made several teens feel uncomfortable.</a:t>
                      </a:r>
                      <a:endParaRPr lang="en-US" sz="1600" kern="1000" baseline="0" dirty="0">
                        <a:effectLst/>
                        <a:latin typeface="+mn-lt"/>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823315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0" y="228600"/>
            <a:ext cx="9144000" cy="990600"/>
          </a:xfrm>
        </p:spPr>
        <p:txBody>
          <a:bodyPr>
            <a:normAutofit/>
          </a:bodyPr>
          <a:lstStyle/>
          <a:p>
            <a:pPr algn="ctr"/>
            <a:r>
              <a:rPr lang="en-US" sz="3600" dirty="0"/>
              <a:t>Changes to Improve Cultural Appropriateness</a:t>
            </a:r>
            <a:endParaRPr lang="en-US" sz="3600" dirty="0" smtClean="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3165857819"/>
              </p:ext>
            </p:extLst>
          </p:nvPr>
        </p:nvGraphicFramePr>
        <p:xfrm>
          <a:off x="228600" y="1676401"/>
          <a:ext cx="8763000" cy="4876798"/>
        </p:xfrm>
        <a:graphic>
          <a:graphicData uri="http://schemas.openxmlformats.org/drawingml/2006/table">
            <a:tbl>
              <a:tblPr firstRow="1" bandRow="1">
                <a:tableStyleId>{5C22544A-7EE6-4342-B048-85BDC9FD1C3A}</a:tableStyleId>
              </a:tblPr>
              <a:tblGrid>
                <a:gridCol w="2209800"/>
                <a:gridCol w="2895600"/>
                <a:gridCol w="3657600"/>
              </a:tblGrid>
              <a:tr h="431409">
                <a:tc>
                  <a:txBody>
                    <a:bodyPr/>
                    <a:lstStyle/>
                    <a:p>
                      <a:pPr marL="0" marR="0" algn="ctr">
                        <a:lnSpc>
                          <a:spcPct val="115000"/>
                        </a:lnSpc>
                        <a:spcBef>
                          <a:spcPts val="0"/>
                        </a:spcBef>
                        <a:spcAft>
                          <a:spcPts val="0"/>
                        </a:spcAft>
                      </a:pPr>
                      <a:r>
                        <a:rPr lang="en-US" sz="2400" b="1" dirty="0">
                          <a:solidFill>
                            <a:schemeClr val="bg1"/>
                          </a:solidFill>
                          <a:effectLst/>
                          <a:latin typeface="Times New Roman"/>
                          <a:ea typeface="Times New Roman"/>
                          <a:cs typeface="Times New Roman"/>
                        </a:rPr>
                        <a:t>Original</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solidFill>
                            <a:schemeClr val="bg1"/>
                          </a:solidFill>
                          <a:effectLst/>
                          <a:latin typeface="Times New Roman"/>
                          <a:ea typeface="Times New Roman"/>
                          <a:cs typeface="Times New Roman"/>
                        </a:rPr>
                        <a:t>Native VOICES</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solidFill>
                            <a:schemeClr val="bg1"/>
                          </a:solidFill>
                          <a:effectLst/>
                          <a:latin typeface="Times New Roman"/>
                          <a:ea typeface="Times New Roman"/>
                          <a:cs typeface="Times New Roman"/>
                        </a:rPr>
                        <a:t>Youth Rationale</a:t>
                      </a:r>
                      <a:endParaRPr lang="en-US" sz="2000" dirty="0">
                        <a:solidFill>
                          <a:schemeClr val="bg1"/>
                        </a:solidFill>
                        <a:effectLst/>
                        <a:latin typeface="Calibri"/>
                        <a:ea typeface="Calibri"/>
                        <a:cs typeface="Times New Roman"/>
                      </a:endParaRPr>
                    </a:p>
                  </a:txBody>
                  <a:tcPr marL="68580" marR="68580" marT="0" marB="0"/>
                </a:tc>
              </a:tr>
              <a:tr h="1280052">
                <a:tc>
                  <a:txBody>
                    <a:bodyPr/>
                    <a:lstStyle/>
                    <a:p>
                      <a:pPr marL="0" marR="0">
                        <a:lnSpc>
                          <a:spcPct val="100000"/>
                        </a:lnSpc>
                        <a:spcBef>
                          <a:spcPts val="0"/>
                        </a:spcBef>
                        <a:spcAft>
                          <a:spcPts val="0"/>
                        </a:spcAft>
                      </a:pPr>
                      <a:r>
                        <a:rPr lang="de-DE" sz="1800" kern="1000" baseline="0" dirty="0">
                          <a:solidFill>
                            <a:srgbClr val="000000"/>
                          </a:solidFill>
                          <a:effectLst/>
                          <a:latin typeface="+mn-lt"/>
                          <a:ea typeface="Calibri"/>
                          <a:cs typeface="Times New Roman"/>
                        </a:rPr>
                        <a:t>Dialogue between friends discussing safer sex are at times serious and weighty. </a:t>
                      </a:r>
                      <a:endParaRPr lang="en-US" sz="1600" kern="1000" baseline="0" dirty="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When youth talk with each other about sex, they use humor. Dialogue is </a:t>
                      </a:r>
                      <a:r>
                        <a:rPr lang="en-US" sz="1800" kern="1000" baseline="0" dirty="0" smtClean="0">
                          <a:solidFill>
                            <a:srgbClr val="000000"/>
                          </a:solidFill>
                          <a:effectLst/>
                          <a:latin typeface="+mn-lt"/>
                          <a:ea typeface="Calibri"/>
                          <a:cs typeface="Times New Roman"/>
                        </a:rPr>
                        <a:t>generally kept light.</a:t>
                      </a:r>
                      <a:endParaRPr lang="en-US" sz="1600" kern="1000" baseline="0" dirty="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U</a:t>
                      </a:r>
                      <a:r>
                        <a:rPr lang="de-DE" sz="1800" kern="1000" baseline="0" dirty="0">
                          <a:solidFill>
                            <a:srgbClr val="000000"/>
                          </a:solidFill>
                          <a:effectLst/>
                          <a:latin typeface="+mn-lt"/>
                          <a:ea typeface="Calibri"/>
                          <a:cs typeface="Times New Roman"/>
                        </a:rPr>
                        <a:t>se humor to intiate conversations about sex and keep them lively. </a:t>
                      </a:r>
                      <a:endParaRPr lang="en-US" sz="1600" kern="1000" baseline="0" dirty="0">
                        <a:effectLst/>
                        <a:latin typeface="+mn-lt"/>
                        <a:ea typeface="Calibri"/>
                        <a:cs typeface="Times New Roman"/>
                      </a:endParaRPr>
                    </a:p>
                  </a:txBody>
                  <a:tcPr marL="68580" marR="68580" marT="0" marB="0" anchor="ctr"/>
                </a:tc>
              </a:tr>
              <a:tr h="2039922">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Eddie’s friend brings him to a drug store to show him the different kinds of condoms and encourages him to buy condoms.</a:t>
                      </a:r>
                      <a:endParaRPr lang="en-US" sz="1600" kern="1000" baseline="0" dirty="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kern="1000" baseline="0">
                          <a:solidFill>
                            <a:srgbClr val="000000"/>
                          </a:solidFill>
                          <a:effectLst/>
                          <a:latin typeface="+mn-lt"/>
                          <a:ea typeface="Calibri"/>
                          <a:cs typeface="Times New Roman"/>
                        </a:rPr>
                        <a:t>Jamie, along with his brother and a friend go to a large urban supermarket to buy condoms using self-checkout. </a:t>
                      </a:r>
                      <a:endParaRPr lang="en-US" sz="1600" kern="1000" baseline="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Participants recommended that the characters use self-checkout, a less intimidating option than buying condoms from a cashier or being seen getting them at a free clinic or pharmacy, where you might be seen.  </a:t>
                      </a:r>
                      <a:endParaRPr lang="en-US" sz="1600" kern="1000" baseline="0" dirty="0">
                        <a:effectLst/>
                        <a:latin typeface="+mn-lt"/>
                        <a:ea typeface="Calibri"/>
                        <a:cs typeface="Times New Roman"/>
                      </a:endParaRPr>
                    </a:p>
                  </a:txBody>
                  <a:tcPr marL="68580" marR="68580" marT="0" marB="0" anchor="ctr"/>
                </a:tc>
              </a:tr>
              <a:tr h="1125415">
                <a:tc>
                  <a:txBody>
                    <a:bodyPr/>
                    <a:lstStyle/>
                    <a:p>
                      <a:pPr marL="0" marR="0">
                        <a:lnSpc>
                          <a:spcPct val="100000"/>
                        </a:lnSpc>
                        <a:spcBef>
                          <a:spcPts val="0"/>
                        </a:spcBef>
                        <a:spcAft>
                          <a:spcPts val="0"/>
                        </a:spcAft>
                      </a:pPr>
                      <a:r>
                        <a:rPr lang="en-US" sz="1800" kern="1000" baseline="0">
                          <a:solidFill>
                            <a:srgbClr val="000000"/>
                          </a:solidFill>
                          <a:effectLst/>
                          <a:latin typeface="+mn-lt"/>
                          <a:ea typeface="Calibri"/>
                          <a:cs typeface="Times New Roman"/>
                        </a:rPr>
                        <a:t>Eddie and Joanna have unprotected sex after their first date at a restaurant. </a:t>
                      </a:r>
                      <a:endParaRPr lang="en-US" sz="1600" kern="1000" baseline="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b="1" kern="1000" baseline="0" dirty="0">
                          <a:solidFill>
                            <a:srgbClr val="000000"/>
                          </a:solidFill>
                          <a:effectLst/>
                          <a:latin typeface="+mn-lt"/>
                          <a:ea typeface="Calibri"/>
                          <a:cs typeface="Times New Roman"/>
                        </a:rPr>
                        <a:t>Jamie and Christina have unprotected sex after drinking at a house party. </a:t>
                      </a:r>
                      <a:endParaRPr lang="en-US" sz="1600" b="1" kern="1000" baseline="0" dirty="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b="1" kern="1000" baseline="0" dirty="0">
                          <a:solidFill>
                            <a:srgbClr val="000000"/>
                          </a:solidFill>
                          <a:effectLst/>
                          <a:latin typeface="+mn-lt"/>
                          <a:ea typeface="Calibri"/>
                          <a:cs typeface="Times New Roman"/>
                        </a:rPr>
                        <a:t>Need to demonstrate the effect of drinking &amp; drugs on decision-making.</a:t>
                      </a:r>
                      <a:endParaRPr lang="en-US" sz="1600" b="1" kern="1000" baseline="0" dirty="0">
                        <a:effectLst/>
                        <a:latin typeface="+mn-lt"/>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71298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0" y="228600"/>
            <a:ext cx="9144000" cy="990600"/>
          </a:xfrm>
        </p:spPr>
        <p:txBody>
          <a:bodyPr>
            <a:normAutofit/>
          </a:bodyPr>
          <a:lstStyle/>
          <a:p>
            <a:pPr algn="ctr"/>
            <a:r>
              <a:rPr lang="en-US" sz="3600" dirty="0"/>
              <a:t>Changes to Improve Cultural Appropriateness</a:t>
            </a:r>
            <a:endParaRPr lang="en-US" sz="3600" dirty="0" smtClean="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3604013907"/>
              </p:ext>
            </p:extLst>
          </p:nvPr>
        </p:nvGraphicFramePr>
        <p:xfrm>
          <a:off x="228600" y="1676399"/>
          <a:ext cx="8763000" cy="4883312"/>
        </p:xfrm>
        <a:graphic>
          <a:graphicData uri="http://schemas.openxmlformats.org/drawingml/2006/table">
            <a:tbl>
              <a:tblPr firstRow="1" bandRow="1">
                <a:tableStyleId>{5C22544A-7EE6-4342-B048-85BDC9FD1C3A}</a:tableStyleId>
              </a:tblPr>
              <a:tblGrid>
                <a:gridCol w="1905000"/>
                <a:gridCol w="3810000"/>
                <a:gridCol w="3048000"/>
              </a:tblGrid>
              <a:tr h="494397">
                <a:tc>
                  <a:txBody>
                    <a:bodyPr/>
                    <a:lstStyle/>
                    <a:p>
                      <a:pPr marL="0" marR="0" algn="ctr">
                        <a:lnSpc>
                          <a:spcPct val="115000"/>
                        </a:lnSpc>
                        <a:spcBef>
                          <a:spcPts val="0"/>
                        </a:spcBef>
                        <a:spcAft>
                          <a:spcPts val="0"/>
                        </a:spcAft>
                      </a:pPr>
                      <a:r>
                        <a:rPr lang="en-US" sz="2400" b="1" dirty="0">
                          <a:solidFill>
                            <a:schemeClr val="bg1"/>
                          </a:solidFill>
                          <a:effectLst/>
                          <a:latin typeface="Times New Roman"/>
                          <a:ea typeface="Times New Roman"/>
                          <a:cs typeface="Times New Roman"/>
                        </a:rPr>
                        <a:t>Original</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solidFill>
                            <a:schemeClr val="bg1"/>
                          </a:solidFill>
                          <a:effectLst/>
                          <a:latin typeface="Times New Roman"/>
                          <a:ea typeface="Times New Roman"/>
                          <a:cs typeface="Times New Roman"/>
                        </a:rPr>
                        <a:t>Native VOICES</a:t>
                      </a:r>
                      <a:endParaRPr lang="en-US" sz="20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solidFill>
                            <a:schemeClr val="bg1"/>
                          </a:solidFill>
                          <a:effectLst/>
                          <a:latin typeface="Times New Roman"/>
                          <a:ea typeface="Times New Roman"/>
                          <a:cs typeface="Times New Roman"/>
                        </a:rPr>
                        <a:t>Youth Rationale</a:t>
                      </a:r>
                      <a:endParaRPr lang="en-US" sz="2000" dirty="0">
                        <a:solidFill>
                          <a:schemeClr val="bg1"/>
                        </a:solidFill>
                        <a:effectLst/>
                        <a:latin typeface="Calibri"/>
                        <a:ea typeface="Calibri"/>
                        <a:cs typeface="Times New Roman"/>
                      </a:endParaRPr>
                    </a:p>
                  </a:txBody>
                  <a:tcPr marL="68580" marR="68580" marT="0" marB="0"/>
                </a:tc>
              </a:tr>
              <a:tr h="1944004">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No LGBT or Two Spirit characters. </a:t>
                      </a:r>
                      <a:endParaRPr lang="en-US" sz="1600" kern="1000" baseline="0" dirty="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Several LGBT/two spirit characters, including one of the main characters. The message that “two girls - or two guys - can give each other STDs” is featured.  </a:t>
                      </a:r>
                      <a:endParaRPr lang="en-US" sz="1600" kern="1000" baseline="0" dirty="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kern="1000" baseline="0" dirty="0">
                          <a:solidFill>
                            <a:srgbClr val="000000"/>
                          </a:solidFill>
                          <a:effectLst/>
                          <a:latin typeface="+mn-lt"/>
                          <a:ea typeface="Calibri"/>
                          <a:cs typeface="Times New Roman"/>
                        </a:rPr>
                        <a:t>Must include LGBT/Two Spirit characters to be more realistic, and reflect a diversity of perspectives. </a:t>
                      </a:r>
                      <a:endParaRPr lang="en-US" sz="1600" kern="1000" baseline="0" dirty="0">
                        <a:effectLst/>
                        <a:latin typeface="+mn-lt"/>
                        <a:ea typeface="Calibri"/>
                        <a:cs typeface="Times New Roman"/>
                      </a:endParaRPr>
                    </a:p>
                  </a:txBody>
                  <a:tcPr marL="68580" marR="68580" marT="0" marB="0" anchor="ctr"/>
                </a:tc>
              </a:tr>
              <a:tr h="2444911">
                <a:tc>
                  <a:txBody>
                    <a:bodyPr/>
                    <a:lstStyle/>
                    <a:p>
                      <a:pPr marL="0" marR="0">
                        <a:lnSpc>
                          <a:spcPct val="100000"/>
                        </a:lnSpc>
                        <a:spcBef>
                          <a:spcPts val="0"/>
                        </a:spcBef>
                        <a:spcAft>
                          <a:spcPts val="0"/>
                        </a:spcAft>
                      </a:pPr>
                      <a:r>
                        <a:rPr lang="en-US" sz="1800" kern="1000" baseline="0">
                          <a:solidFill>
                            <a:srgbClr val="000000"/>
                          </a:solidFill>
                          <a:effectLst/>
                          <a:latin typeface="+mn-lt"/>
                          <a:ea typeface="Calibri"/>
                          <a:cs typeface="Times New Roman"/>
                        </a:rPr>
                        <a:t>No LGBT or Two Spirit positive role models. </a:t>
                      </a:r>
                      <a:endParaRPr lang="en-US" sz="1600" kern="1000" baseline="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b="1" kern="1000" baseline="0" dirty="0">
                          <a:solidFill>
                            <a:srgbClr val="000000"/>
                          </a:solidFill>
                          <a:effectLst/>
                          <a:latin typeface="+mn-lt"/>
                          <a:ea typeface="Calibri"/>
                          <a:cs typeface="Times New Roman"/>
                        </a:rPr>
                        <a:t>Tyler, Christina’s friend who is living with his male partner, is respected in the community, successful, and connected. He participates in safer sex behavior and is in a healthy, happy same-sex relationship. </a:t>
                      </a:r>
                      <a:endParaRPr lang="en-US" sz="1600" b="1" kern="1000" baseline="0" dirty="0">
                        <a:effectLst/>
                        <a:latin typeface="+mn-lt"/>
                        <a:ea typeface="Calibri"/>
                        <a:cs typeface="Times New Roman"/>
                      </a:endParaRPr>
                    </a:p>
                  </a:txBody>
                  <a:tcPr marL="68580" marR="68580" marT="0" marB="0" anchor="ctr"/>
                </a:tc>
                <a:tc>
                  <a:txBody>
                    <a:bodyPr/>
                    <a:lstStyle/>
                    <a:p>
                      <a:pPr marL="0" marR="0">
                        <a:lnSpc>
                          <a:spcPct val="100000"/>
                        </a:lnSpc>
                        <a:spcBef>
                          <a:spcPts val="0"/>
                        </a:spcBef>
                        <a:spcAft>
                          <a:spcPts val="0"/>
                        </a:spcAft>
                      </a:pPr>
                      <a:r>
                        <a:rPr lang="en-US" sz="1800" b="1" kern="1000" baseline="0" dirty="0">
                          <a:solidFill>
                            <a:srgbClr val="000000"/>
                          </a:solidFill>
                          <a:effectLst/>
                          <a:latin typeface="+mn-lt"/>
                          <a:ea typeface="Calibri"/>
                          <a:cs typeface="Times New Roman"/>
                        </a:rPr>
                        <a:t>Need to include positive role models who can inspire gay youth to protect themselves and model healthy same-sex relationships. Must be involved, tied to their culture, and valued by their community.</a:t>
                      </a:r>
                      <a:endParaRPr lang="en-US" sz="1600" b="1" kern="1000" baseline="0" dirty="0">
                        <a:effectLst/>
                        <a:latin typeface="+mn-lt"/>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237216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377" t="14654" r="35644" b="25016"/>
          <a:stretch/>
        </p:blipFill>
        <p:spPr bwMode="auto">
          <a:xfrm>
            <a:off x="1" y="1295399"/>
            <a:ext cx="9144000" cy="5445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62200" y="228600"/>
            <a:ext cx="8382000" cy="769441"/>
          </a:xfrm>
          <a:prstGeom prst="rect">
            <a:avLst/>
          </a:prstGeom>
          <a:noFill/>
        </p:spPr>
        <p:txBody>
          <a:bodyPr wrap="square" rtlCol="0">
            <a:spAutoFit/>
          </a:bodyPr>
          <a:lstStyle/>
          <a:p>
            <a:pPr algn="ctr"/>
            <a:r>
              <a:rPr lang="en-US" sz="4400" b="1" dirty="0" smtClean="0">
                <a:solidFill>
                  <a:schemeClr val="accent5">
                    <a:lumMod val="75000"/>
                  </a:schemeClr>
                </a:solidFill>
                <a:hlinkClick r:id="rId4"/>
              </a:rPr>
              <a:t>www.youtube.com</a:t>
            </a:r>
            <a:r>
              <a:rPr lang="en-US" sz="4400" b="1" dirty="0" smtClean="0"/>
              <a:t> </a:t>
            </a:r>
            <a:endParaRPr lang="en-US" sz="4400" b="1" dirty="0"/>
          </a:p>
        </p:txBody>
      </p:sp>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545825" y="304800"/>
            <a:ext cx="3416575" cy="847870"/>
          </a:xfrm>
          <a:prstGeom prst="rect">
            <a:avLst/>
          </a:prstGeom>
          <a:noFill/>
          <a:ln>
            <a:noFill/>
          </a:ln>
        </p:spPr>
      </p:pic>
    </p:spTree>
    <p:extLst>
      <p:ext uri="{BB962C8B-B14F-4D97-AF65-F5344CB8AC3E}">
        <p14:creationId xmlns:p14="http://schemas.microsoft.com/office/powerpoint/2010/main" val="931734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5174" cy="917575"/>
          </a:xfrm>
        </p:spPr>
        <p:txBody>
          <a:bodyPr/>
          <a:lstStyle/>
          <a:p>
            <a:r>
              <a:rPr lang="en-US" dirty="0" smtClean="0">
                <a:solidFill>
                  <a:srgbClr val="7E7D6D"/>
                </a:solidFill>
                <a:latin typeface="Tw Cen MT" panose="020B0602020104020603" pitchFamily="34" charset="0"/>
              </a:rPr>
              <a:t>National Effectiveness Study – 2014 </a:t>
            </a:r>
            <a:endParaRPr lang="en-US" dirty="0">
              <a:solidFill>
                <a:srgbClr val="7E7D6D"/>
              </a:solidFill>
              <a:latin typeface="Tw Cen MT" panose="020B0602020104020603" pitchFamily="34" charset="0"/>
            </a:endParaRPr>
          </a:p>
        </p:txBody>
      </p:sp>
      <p:sp>
        <p:nvSpPr>
          <p:cNvPr id="32" name="Content Placeholder 2"/>
          <p:cNvSpPr txBox="1">
            <a:spLocks/>
          </p:cNvSpPr>
          <p:nvPr/>
        </p:nvSpPr>
        <p:spPr bwMode="auto">
          <a:xfrm>
            <a:off x="228600" y="838200"/>
            <a:ext cx="8458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Arial" charset="0"/>
                <a:cs typeface="Arial" charset="0"/>
              </a:defRPr>
            </a:lvl1pPr>
            <a:lvl2pPr marL="730250" indent="-273050" eaLnBrk="0" hangingPunct="0">
              <a:defRPr>
                <a:solidFill>
                  <a:schemeClr val="tx1"/>
                </a:solidFill>
                <a:latin typeface="Arial" charset="0"/>
                <a:cs typeface="Arial" charset="0"/>
              </a:defRPr>
            </a:lvl2pPr>
            <a:lvl3pPr marL="1187450" indent="-27305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hangingPunct="1">
              <a:spcBef>
                <a:spcPct val="20000"/>
              </a:spcBef>
              <a:buClr>
                <a:srgbClr val="0F6FC6"/>
              </a:buClr>
              <a:buSzPct val="85000"/>
              <a:defRPr/>
            </a:pPr>
            <a:endParaRPr lang="en-US" sz="3200" b="1" dirty="0" smtClean="0">
              <a:solidFill>
                <a:prstClr val="black"/>
              </a:solidFill>
              <a:latin typeface="Tw Cen MT"/>
            </a:endParaRPr>
          </a:p>
          <a:p>
            <a:pPr marL="0" indent="0" algn="ctr" eaLnBrk="1" hangingPunct="1">
              <a:spcBef>
                <a:spcPct val="20000"/>
              </a:spcBef>
              <a:buClr>
                <a:srgbClr val="0F6FC6"/>
              </a:buClr>
              <a:buSzPct val="85000"/>
              <a:defRPr/>
            </a:pPr>
            <a:endParaRPr lang="en-US" sz="3200" b="1" dirty="0">
              <a:solidFill>
                <a:prstClr val="black"/>
              </a:solidFill>
              <a:latin typeface="Tw Cen MT"/>
            </a:endParaRPr>
          </a:p>
          <a:p>
            <a:pPr marL="457200" lvl="1" indent="0" eaLnBrk="1" hangingPunct="1">
              <a:spcBef>
                <a:spcPct val="20000"/>
              </a:spcBef>
              <a:buClr>
                <a:srgbClr val="0F6FC6"/>
              </a:buClr>
              <a:buSzPct val="85000"/>
              <a:defRPr/>
            </a:pPr>
            <a:r>
              <a:rPr lang="en-US" sz="3200" b="1" dirty="0" smtClean="0">
                <a:solidFill>
                  <a:prstClr val="black"/>
                </a:solidFill>
                <a:latin typeface="Tw Cen MT"/>
              </a:rPr>
              <a:t>Recruited and trained 8 sites </a:t>
            </a:r>
            <a:r>
              <a:rPr lang="en-US" sz="2400" b="1" dirty="0" smtClean="0">
                <a:solidFill>
                  <a:prstClr val="black"/>
                </a:solidFill>
                <a:latin typeface="Tw Cen MT"/>
              </a:rPr>
              <a:t>(16 site coordinators)</a:t>
            </a:r>
            <a:r>
              <a:rPr lang="en-US" sz="3200" b="1" dirty="0" smtClean="0">
                <a:solidFill>
                  <a:prstClr val="black"/>
                </a:solidFill>
                <a:latin typeface="Tw Cen MT"/>
              </a:rPr>
              <a:t>, located across the U.S. </a:t>
            </a:r>
            <a:r>
              <a:rPr lang="en-US" sz="2400" b="1" dirty="0" smtClean="0">
                <a:solidFill>
                  <a:prstClr val="black"/>
                </a:solidFill>
                <a:latin typeface="Tw Cen MT"/>
              </a:rPr>
              <a:t>(urban/rural) </a:t>
            </a:r>
            <a:endParaRPr lang="en-US" sz="2400" b="1" dirty="0">
              <a:solidFill>
                <a:prstClr val="black"/>
              </a:solidFill>
              <a:latin typeface="Tw Cen MT"/>
            </a:endParaRPr>
          </a:p>
          <a:p>
            <a:pPr marL="457200" lvl="1" indent="0" eaLnBrk="1" hangingPunct="1">
              <a:spcBef>
                <a:spcPct val="20000"/>
              </a:spcBef>
              <a:buClr>
                <a:srgbClr val="0F6FC6"/>
              </a:buClr>
              <a:buSzPct val="85000"/>
              <a:defRPr/>
            </a:pPr>
            <a:endParaRPr lang="en-US" sz="2000" b="1" dirty="0">
              <a:solidFill>
                <a:prstClr val="black"/>
              </a:solidFill>
              <a:latin typeface="Tw Cen MT"/>
            </a:endParaRPr>
          </a:p>
          <a:p>
            <a:pPr marL="457200" lvl="1" indent="0" eaLnBrk="1" hangingPunct="1">
              <a:spcBef>
                <a:spcPct val="20000"/>
              </a:spcBef>
              <a:buClr>
                <a:srgbClr val="0F6FC6"/>
              </a:buClr>
              <a:buSzPct val="85000"/>
              <a:defRPr/>
            </a:pPr>
            <a:r>
              <a:rPr lang="en-US" sz="3200" b="1" dirty="0" smtClean="0">
                <a:solidFill>
                  <a:prstClr val="black"/>
                </a:solidFill>
                <a:latin typeface="Tw Cen MT"/>
              </a:rPr>
              <a:t>Randomized Sites into 3 Study Arms                           </a:t>
            </a:r>
          </a:p>
          <a:p>
            <a:pPr marL="914400" lvl="1" indent="-457200" eaLnBrk="1" hangingPunct="1">
              <a:spcBef>
                <a:spcPct val="20000"/>
              </a:spcBef>
              <a:buClr>
                <a:srgbClr val="0F6FC6"/>
              </a:buClr>
              <a:buSzPct val="85000"/>
              <a:buFont typeface="Arial" pitchFamily="34" charset="0"/>
              <a:buChar char="•"/>
              <a:defRPr/>
            </a:pPr>
            <a:r>
              <a:rPr lang="en-US" sz="2800" dirty="0" smtClean="0">
                <a:solidFill>
                  <a:prstClr val="black"/>
                </a:solidFill>
                <a:latin typeface="Tw Cen MT"/>
              </a:rPr>
              <a:t>Native VOICES w/ a facilitator </a:t>
            </a:r>
          </a:p>
          <a:p>
            <a:pPr marL="914400" lvl="1" indent="-457200" eaLnBrk="1" hangingPunct="1">
              <a:spcBef>
                <a:spcPct val="20000"/>
              </a:spcBef>
              <a:buClr>
                <a:srgbClr val="0F6FC6"/>
              </a:buClr>
              <a:buSzPct val="85000"/>
              <a:buFont typeface="Arial" pitchFamily="34" charset="0"/>
              <a:buChar char="•"/>
              <a:defRPr/>
            </a:pPr>
            <a:r>
              <a:rPr lang="en-US" sz="2800" dirty="0" smtClean="0">
                <a:solidFill>
                  <a:prstClr val="black"/>
                </a:solidFill>
                <a:latin typeface="Tw Cen MT"/>
              </a:rPr>
              <a:t>Native VOICES video alone </a:t>
            </a:r>
          </a:p>
          <a:p>
            <a:pPr marL="914400" lvl="1" indent="-457200" eaLnBrk="1" hangingPunct="1">
              <a:spcBef>
                <a:spcPct val="20000"/>
              </a:spcBef>
              <a:buClr>
                <a:srgbClr val="0F6FC6"/>
              </a:buClr>
              <a:buSzPct val="85000"/>
              <a:buFont typeface="Arial" pitchFamily="34" charset="0"/>
              <a:buChar char="•"/>
              <a:defRPr/>
            </a:pPr>
            <a:r>
              <a:rPr lang="en-US" sz="2800" dirty="0" smtClean="0">
                <a:solidFill>
                  <a:prstClr val="black"/>
                </a:solidFill>
                <a:latin typeface="Tw Cen MT"/>
              </a:rPr>
              <a:t>We R Native sexual health fact sheets</a:t>
            </a:r>
            <a:endParaRPr lang="en-US" sz="1400" dirty="0" smtClean="0">
              <a:solidFill>
                <a:prstClr val="black"/>
              </a:solidFill>
              <a:latin typeface="Tw Cen MT"/>
            </a:endParaRPr>
          </a:p>
          <a:p>
            <a:pPr lvl="2" eaLnBrk="1" hangingPunct="1">
              <a:spcBef>
                <a:spcPct val="20000"/>
              </a:spcBef>
              <a:buClr>
                <a:srgbClr val="0F6FC6"/>
              </a:buClr>
              <a:buSzPct val="85000"/>
              <a:defRPr/>
            </a:pPr>
            <a:r>
              <a:rPr lang="en-US" sz="2800" dirty="0" smtClean="0">
                <a:solidFill>
                  <a:prstClr val="black"/>
                </a:solidFill>
                <a:latin typeface="Tw Cen MT"/>
              </a:rPr>
              <a:t>                    </a:t>
            </a:r>
          </a:p>
          <a:p>
            <a:pPr lvl="1" eaLnBrk="1" hangingPunct="1">
              <a:spcBef>
                <a:spcPct val="20000"/>
              </a:spcBef>
              <a:buClr>
                <a:srgbClr val="0F6FC6"/>
              </a:buClr>
              <a:buSzPct val="85000"/>
              <a:defRPr/>
            </a:pPr>
            <a:endParaRPr lang="en-US" sz="2800" dirty="0" smtClean="0">
              <a:solidFill>
                <a:prstClr val="black"/>
              </a:solidFill>
              <a:latin typeface="Tw Cen MT"/>
            </a:endParaRPr>
          </a:p>
          <a:p>
            <a:pPr lvl="1" eaLnBrk="1" hangingPunct="1">
              <a:spcBef>
                <a:spcPct val="20000"/>
              </a:spcBef>
              <a:buClr>
                <a:srgbClr val="0F6FC6"/>
              </a:buClr>
              <a:buSzPct val="85000"/>
              <a:defRPr/>
            </a:pPr>
            <a:endParaRPr lang="en-US" sz="2800" dirty="0" smtClean="0">
              <a:solidFill>
                <a:prstClr val="black"/>
              </a:solidFill>
              <a:latin typeface="Tw Cen MT"/>
            </a:endParaRPr>
          </a:p>
          <a:p>
            <a:pPr lvl="1" eaLnBrk="1" hangingPunct="1">
              <a:spcBef>
                <a:spcPct val="20000"/>
              </a:spcBef>
              <a:buClr>
                <a:srgbClr val="0F6FC6"/>
              </a:buClr>
              <a:buSzPct val="85000"/>
              <a:defRPr/>
            </a:pPr>
            <a:endParaRPr lang="en-US" sz="2800" dirty="0" smtClean="0">
              <a:solidFill>
                <a:prstClr val="black"/>
              </a:solidFill>
              <a:latin typeface="Georgia" pitchFamily="18" charset="0"/>
            </a:endParaRPr>
          </a:p>
          <a:p>
            <a:pPr lvl="1" eaLnBrk="1" hangingPunct="1">
              <a:spcBef>
                <a:spcPct val="20000"/>
              </a:spcBef>
              <a:buClr>
                <a:srgbClr val="0F6FC6"/>
              </a:buClr>
              <a:buSzPct val="85000"/>
              <a:defRPr/>
            </a:pPr>
            <a:endParaRPr lang="en-US" sz="2800" dirty="0" smtClean="0">
              <a:solidFill>
                <a:prstClr val="black"/>
              </a:solidFill>
              <a:latin typeface="Georgia" pitchFamily="18" charset="0"/>
            </a:endParaRPr>
          </a:p>
          <a:p>
            <a:pPr eaLnBrk="1" hangingPunct="1">
              <a:spcBef>
                <a:spcPct val="20000"/>
              </a:spcBef>
              <a:buClr>
                <a:srgbClr val="0F6FC6"/>
              </a:buClr>
              <a:buSzPct val="85000"/>
              <a:buFont typeface="Arial" charset="0"/>
              <a:buNone/>
              <a:defRPr/>
            </a:pPr>
            <a:endParaRPr lang="en-US" sz="2800" dirty="0" smtClean="0">
              <a:solidFill>
                <a:prstClr val="black"/>
              </a:solidFill>
              <a:latin typeface="Georgia" pitchFamily="18" charset="0"/>
            </a:endParaRPr>
          </a:p>
          <a:p>
            <a:pPr eaLnBrk="1" hangingPunct="1">
              <a:spcBef>
                <a:spcPct val="20000"/>
              </a:spcBef>
              <a:buClr>
                <a:srgbClr val="0F6FC6"/>
              </a:buClr>
              <a:buSzPct val="85000"/>
              <a:buFont typeface="Arial" charset="0"/>
              <a:buNone/>
              <a:defRPr/>
            </a:pPr>
            <a:endParaRPr lang="en-US" sz="2400" dirty="0" smtClean="0">
              <a:solidFill>
                <a:srgbClr val="FFC000"/>
              </a:solidFill>
              <a:latin typeface="Georgia" pitchFamily="18" charset="0"/>
            </a:endParaRPr>
          </a:p>
        </p:txBody>
      </p:sp>
    </p:spTree>
    <p:extLst>
      <p:ext uri="{BB962C8B-B14F-4D97-AF65-F5344CB8AC3E}">
        <p14:creationId xmlns:p14="http://schemas.microsoft.com/office/powerpoint/2010/main" val="38653037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orp Blue Bullet and Title">
  <a:themeElements>
    <a:clrScheme name="Duarte 2011">
      <a:dk1>
        <a:srgbClr val="000000"/>
      </a:dk1>
      <a:lt1>
        <a:srgbClr val="FFFFFF"/>
      </a:lt1>
      <a:dk2>
        <a:srgbClr val="000000"/>
      </a:dk2>
      <a:lt2>
        <a:srgbClr val="595959"/>
      </a:lt2>
      <a:accent1>
        <a:srgbClr val="B8DAF1"/>
      </a:accent1>
      <a:accent2>
        <a:srgbClr val="08A7EE"/>
      </a:accent2>
      <a:accent3>
        <a:srgbClr val="01417C"/>
      </a:accent3>
      <a:accent4>
        <a:srgbClr val="D8531E"/>
      </a:accent4>
      <a:accent5>
        <a:srgbClr val="89BA38"/>
      </a:accent5>
      <a:accent6>
        <a:srgbClr val="767B84"/>
      </a:accent6>
      <a:hlink>
        <a:srgbClr val="08A7EE"/>
      </a:hlink>
      <a:folHlink>
        <a:srgbClr val="D8531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8DAF1"/>
        </a:solidFill>
        <a:ln w="9525" cap="flat" cmpd="sng" algn="ctr">
          <a:noFill/>
          <a:prstDash val="solid"/>
          <a:round/>
          <a:headEnd type="none" w="med" len="med"/>
          <a:tailEnd type="none" w="med" len="med"/>
        </a:ln>
        <a:effectLst/>
      </a:spPr>
      <a:bodyPr vert="horz" wrap="square" lIns="82124" tIns="41061" rIns="82124" bIns="41061" numCol="1" rtlCol="0" anchor="ctr" anchorCtr="0" compatLnSpc="1">
        <a:prstTxWarp prst="textNoShape">
          <a:avLst/>
        </a:prstTxWarp>
        <a:no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b="0" i="0" u="none" strike="noStrike" cap="none" normalizeH="0" baseline="0" dirty="0" smtClean="0">
            <a:ln>
              <a:noFill/>
            </a:ln>
            <a:solidFill>
              <a:schemeClr val="tx1"/>
            </a:solidFill>
            <a:effectLst/>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ctr">
          <a:lnSpc>
            <a:spcPts val="2100"/>
          </a:lnSpc>
          <a:defRPr dirty="0" smtClean="0">
            <a:ln w="18415" cmpd="sng">
              <a:noFill/>
              <a:prstDash val="solid"/>
            </a:ln>
            <a:solidFill>
              <a:srgbClr val="FFFFFF"/>
            </a:solidFill>
            <a:effectLst>
              <a:outerShdw blurRad="63500" dir="3600000" algn="tl" rotWithShape="0">
                <a:srgbClr val="000000">
                  <a:alpha val="70000"/>
                </a:srgbClr>
              </a:outerShdw>
            </a:effectLst>
            <a:latin typeface="HelveticaNeueLT Std Med"/>
            <a:cs typeface="HelveticaNeueLT Std Lt"/>
          </a:defRPr>
        </a:defPPr>
      </a:lstStyle>
    </a:txDef>
  </a:objectDefaults>
  <a:extraClrSchemeLst>
    <a:extraClrScheme>
      <a:clrScheme name="Corp Blue Bullet and Title 1">
        <a:dk1>
          <a:srgbClr val="000000"/>
        </a:dk1>
        <a:lt1>
          <a:srgbClr val="FFFFFF"/>
        </a:lt1>
        <a:dk2>
          <a:srgbClr val="000000"/>
        </a:dk2>
        <a:lt2>
          <a:srgbClr val="969696"/>
        </a:lt2>
        <a:accent1>
          <a:srgbClr val="5E82AB"/>
        </a:accent1>
        <a:accent2>
          <a:srgbClr val="C4DBDA"/>
        </a:accent2>
        <a:accent3>
          <a:srgbClr val="FFFFFF"/>
        </a:accent3>
        <a:accent4>
          <a:srgbClr val="000000"/>
        </a:accent4>
        <a:accent5>
          <a:srgbClr val="B6C1D2"/>
        </a:accent5>
        <a:accent6>
          <a:srgbClr val="B1C6C5"/>
        </a:accent6>
        <a:hlink>
          <a:srgbClr val="26578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edia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7057</TotalTime>
  <Words>1996</Words>
  <Application>Microsoft Office PowerPoint</Application>
  <PresentationFormat>On-screen Show (4:3)</PresentationFormat>
  <Paragraphs>217</Paragraphs>
  <Slides>26</Slides>
  <Notes>26</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26</vt:i4>
      </vt:variant>
    </vt:vector>
  </HeadingPairs>
  <TitlesOfParts>
    <vt:vector size="33" baseType="lpstr">
      <vt:lpstr>Median</vt:lpstr>
      <vt:lpstr>Corp Blue Bullet and Title</vt:lpstr>
      <vt:lpstr>1_Civic</vt:lpstr>
      <vt:lpstr>2_Office Theme</vt:lpstr>
      <vt:lpstr>1_Median</vt:lpstr>
      <vt:lpstr>1_Office Theme</vt:lpstr>
      <vt:lpstr>Microsoft PowerPoint 97-2003 Presentation</vt:lpstr>
      <vt:lpstr>PowerPoint Presentation</vt:lpstr>
      <vt:lpstr>Native VOICES Study Goals</vt:lpstr>
      <vt:lpstr>PowerPoint Presentation</vt:lpstr>
      <vt:lpstr>Adaptation Process : 2011 - 2012</vt:lpstr>
      <vt:lpstr>Changes to Improve Cultural Appropriateness</vt:lpstr>
      <vt:lpstr>Changes to Improve Cultural Appropriateness</vt:lpstr>
      <vt:lpstr>Changes to Improve Cultural Appropriateness</vt:lpstr>
      <vt:lpstr>PowerPoint Presentation</vt:lpstr>
      <vt:lpstr>National Effectiveness Study – 2014 </vt:lpstr>
      <vt:lpstr>PowerPoint Presentation</vt:lpstr>
      <vt:lpstr>PowerPoint Presentation</vt:lpstr>
      <vt:lpstr>Native VOICES Mini Series</vt:lpstr>
      <vt:lpstr>PowerPoint Presentation</vt:lpstr>
      <vt:lpstr>Native VOICES Toolkit</vt:lpstr>
      <vt:lpstr>PowerPoint Presentation</vt:lpstr>
      <vt:lpstr>PowerPoint Presentation</vt:lpstr>
      <vt:lpstr>PowerPoint Presentation</vt:lpstr>
      <vt:lpstr>Other Native VOICES Resources</vt:lpstr>
      <vt:lpstr>PowerPoint Presentation</vt:lpstr>
      <vt:lpstr>PowerPoint Presentation</vt:lpstr>
      <vt:lpstr>We also have</vt:lpstr>
      <vt:lpstr>Concerning Social Media Posts</vt:lpstr>
      <vt:lpstr>PowerPoint Presentation</vt:lpstr>
      <vt:lpstr>PowerPoint Presentation</vt:lpstr>
      <vt:lpstr>PowerPoint Presentation</vt:lpstr>
      <vt:lpstr>Northwest Portland Area Indian Health Board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Native VOICES (Video Oppurtunities for Innovative Condom Education &amp; Safer</dc:title>
  <dc:creator>Mattie Tomeo-Palmanteer</dc:creator>
  <cp:lastModifiedBy>Stephanie Craig</cp:lastModifiedBy>
  <cp:revision>267</cp:revision>
  <cp:lastPrinted>2015-11-21T01:01:25Z</cp:lastPrinted>
  <dcterms:created xsi:type="dcterms:W3CDTF">2013-11-18T18:08:35Z</dcterms:created>
  <dcterms:modified xsi:type="dcterms:W3CDTF">2016-07-13T16:59:42Z</dcterms:modified>
</cp:coreProperties>
</file>